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Thin"/>
      <p:regular r:id="rId63"/>
      <p:bold r:id="rId64"/>
      <p:italic r:id="rId65"/>
      <p:boldItalic r:id="rId66"/>
    </p:embeddedFont>
    <p:embeddedFont>
      <p:font typeface="Roboto Medium"/>
      <p:regular r:id="rId67"/>
      <p:bold r:id="rId68"/>
      <p:italic r:id="rId69"/>
      <p:boldItalic r:id="rId70"/>
    </p:embeddedFont>
    <p:embeddedFont>
      <p:font typeface="Roboto"/>
      <p:regular r:id="rId71"/>
      <p:bold r:id="rId72"/>
      <p:italic r:id="rId73"/>
      <p:boldItalic r:id="rId74"/>
    </p:embeddedFont>
    <p:embeddedFont>
      <p:font typeface="Inconsolata"/>
      <p:regular r:id="rId75"/>
      <p:bold r:id="rId76"/>
    </p:embeddedFont>
    <p:embeddedFont>
      <p:font typeface="Roboto Ligh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2729377-0C7D-4F50-A301-6A3DF151FAE6}">
  <a:tblStyle styleId="{02729377-0C7D-4F50-A301-6A3DF151FA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FA0C49-A451-435C-8625-7B48D4FB6976}"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6.xml"/><Relationship Id="rId75" Type="http://schemas.openxmlformats.org/officeDocument/2006/relationships/font" Target="fonts/Inconsolata-regular.fntdata"/><Relationship Id="rId30" Type="http://schemas.openxmlformats.org/officeDocument/2006/relationships/slide" Target="slides/slide25.xml"/><Relationship Id="rId74" Type="http://schemas.openxmlformats.org/officeDocument/2006/relationships/font" Target="fonts/Roboto-boldItalic.fntdata"/><Relationship Id="rId33" Type="http://schemas.openxmlformats.org/officeDocument/2006/relationships/slide" Target="slides/slide28.xml"/><Relationship Id="rId77" Type="http://schemas.openxmlformats.org/officeDocument/2006/relationships/font" Target="fonts/RobotoLight-regular.fntdata"/><Relationship Id="rId32" Type="http://schemas.openxmlformats.org/officeDocument/2006/relationships/slide" Target="slides/slide27.xml"/><Relationship Id="rId76" Type="http://schemas.openxmlformats.org/officeDocument/2006/relationships/font" Target="fonts/Inconsolata-bold.fntdata"/><Relationship Id="rId35" Type="http://schemas.openxmlformats.org/officeDocument/2006/relationships/slide" Target="slides/slide30.xml"/><Relationship Id="rId79" Type="http://schemas.openxmlformats.org/officeDocument/2006/relationships/font" Target="fonts/RobotoLight-italic.fntdata"/><Relationship Id="rId34" Type="http://schemas.openxmlformats.org/officeDocument/2006/relationships/slide" Target="slides/slide29.xml"/><Relationship Id="rId78" Type="http://schemas.openxmlformats.org/officeDocument/2006/relationships/font" Target="fonts/RobotoLight-bold.fntdata"/><Relationship Id="rId71" Type="http://schemas.openxmlformats.org/officeDocument/2006/relationships/font" Target="fonts/Roboto-regular.fntdata"/><Relationship Id="rId70" Type="http://schemas.openxmlformats.org/officeDocument/2006/relationships/font" Target="fonts/RobotoMedium-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Thin-bold.fntdata"/><Relationship Id="rId63" Type="http://schemas.openxmlformats.org/officeDocument/2006/relationships/font" Target="fonts/RobotoThin-regular.fntdata"/><Relationship Id="rId22" Type="http://schemas.openxmlformats.org/officeDocument/2006/relationships/slide" Target="slides/slide17.xml"/><Relationship Id="rId66" Type="http://schemas.openxmlformats.org/officeDocument/2006/relationships/font" Target="fonts/RobotoThin-boldItalic.fntdata"/><Relationship Id="rId21" Type="http://schemas.openxmlformats.org/officeDocument/2006/relationships/slide" Target="slides/slide16.xml"/><Relationship Id="rId65" Type="http://schemas.openxmlformats.org/officeDocument/2006/relationships/font" Target="fonts/RobotoThin-italic.fntdata"/><Relationship Id="rId24" Type="http://schemas.openxmlformats.org/officeDocument/2006/relationships/slide" Target="slides/slide19.xml"/><Relationship Id="rId68" Type="http://schemas.openxmlformats.org/officeDocument/2006/relationships/font" Target="fonts/RobotoMedium-bold.fntdata"/><Relationship Id="rId23" Type="http://schemas.openxmlformats.org/officeDocument/2006/relationships/slide" Target="slides/slide18.xml"/><Relationship Id="rId67" Type="http://schemas.openxmlformats.org/officeDocument/2006/relationships/font" Target="fonts/RobotoMedium-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edium-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560846d15a_1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Removed “click to add title” - Tatiana</a:t>
            </a:r>
            <a:endParaRPr/>
          </a:p>
        </p:txBody>
      </p:sp>
      <p:sp>
        <p:nvSpPr>
          <p:cNvPr id="1084" name="Google Shape;1084;g560846d15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560846d15a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560846d15a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560846d15a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560846d15a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560846d15a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560846d15a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560846d15a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560846d15a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560846d15a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60846d15a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60846d15a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60846d15a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60846d15a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60846d15a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560846d15a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560846d15a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logo from Shutterstock, does not violate any copyright.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g560846d15a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60846d15a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logo from Shutterstock, does not violate any copyright.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560846d15a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560846d15a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60846d15a_1_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560846d15a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560846d15a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560846d15a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g560846d15a_1_2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g560846d15a_1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560846d15a_1_2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g560846d15a_1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560846d15a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560846d15a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560846d15a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560846d15a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560846d15a_0_1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560846d15a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560846d15a_1_3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g560846d15a_1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560846d15a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560846d15a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561c648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561c648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561c648ef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561c648ef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560846d15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560846d15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561c648ef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561c648ef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561c648ef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561c648ef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561c648ef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561c648ef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561c648ef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561c648ef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5820ce08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5820ce08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561c648ef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561c648ef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561c648ef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561c648ef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g561c648ef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561c648ef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g561c648ef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561c648ef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out of order. Originally 43, moving to 38. - Tatiana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g561c648ef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561c648ef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560846d15a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560846d15a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561c648ef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561c648ef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g561c648ef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561c648ef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561c648ef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561c648ef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561c648ef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561c648ef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g561c648ef4_0_1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g561c648ef4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561c648ef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61c648ef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561c648ef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561c648ef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Google Shape;1557;g561c648ef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561c648ef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g560846d15a_1_4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g560846d15a_1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Google Shape;1570;g561c648ef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561c648ef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560846d15a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560846d15a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1" name="Shape 1581"/>
        <p:cNvGrpSpPr/>
        <p:nvPr/>
      </p:nvGrpSpPr>
      <p:grpSpPr>
        <a:xfrm>
          <a:off x="0" y="0"/>
          <a:ext cx="0" cy="0"/>
          <a:chOff x="0" y="0"/>
          <a:chExt cx="0" cy="0"/>
        </a:xfrm>
      </p:grpSpPr>
      <p:sp>
        <p:nvSpPr>
          <p:cNvPr id="1582" name="Google Shape;1582;g561c648ef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561c648ef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Google Shape;1598;g561c648ef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561c648ef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561c648ef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561c648ef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Google Shape;1626;g560846d15a_1_4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g560846d15a_1_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2" name="Shape 1632"/>
        <p:cNvGrpSpPr/>
        <p:nvPr/>
      </p:nvGrpSpPr>
      <p:grpSpPr>
        <a:xfrm>
          <a:off x="0" y="0"/>
          <a:ext cx="0" cy="0"/>
          <a:chOff x="0" y="0"/>
          <a:chExt cx="0" cy="0"/>
        </a:xfrm>
      </p:grpSpPr>
      <p:sp>
        <p:nvSpPr>
          <p:cNvPr id="1633" name="Google Shape;1633;g561c648ef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561c648ef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561c648ef4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561c648ef4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7" name="Shape 1657"/>
        <p:cNvGrpSpPr/>
        <p:nvPr/>
      </p:nvGrpSpPr>
      <p:grpSpPr>
        <a:xfrm>
          <a:off x="0" y="0"/>
          <a:ext cx="0" cy="0"/>
          <a:chOff x="0" y="0"/>
          <a:chExt cx="0" cy="0"/>
        </a:xfrm>
      </p:grpSpPr>
      <p:sp>
        <p:nvSpPr>
          <p:cNvPr id="1658" name="Google Shape;1658;g561c648ef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561c648ef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561c648ef4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561c648ef4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560846d15a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560846d15a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560846d15a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60846d15a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60846d15a_1_1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560846d15a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560846d15a_1_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AdobeStock_42341636</a:t>
            </a:r>
            <a:endParaRPr/>
          </a:p>
        </p:txBody>
      </p:sp>
      <p:sp>
        <p:nvSpPr>
          <p:cNvPr id="1182" name="Google Shape;1182;g560846d15a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 Id="rId3"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4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09.png"/><Relationship Id="rId4" Type="http://schemas.openxmlformats.org/officeDocument/2006/relationships/image" Target="../media/image10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09.png"/><Relationship Id="rId4"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10.png"/><Relationship Id="rId4" Type="http://schemas.openxmlformats.org/officeDocument/2006/relationships/image" Target="../media/image10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9.png"/><Relationship Id="rId4"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4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1.png"/><Relationship Id="rId4" Type="http://schemas.openxmlformats.org/officeDocument/2006/relationships/image" Target="../media/image43.png"/><Relationship Id="rId5"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0.png"/><Relationship Id="rId4" Type="http://schemas.openxmlformats.org/officeDocument/2006/relationships/image" Target="../media/image95.png"/><Relationship Id="rId5" Type="http://schemas.openxmlformats.org/officeDocument/2006/relationships/image" Target="../media/image45.png"/><Relationship Id="rId6" Type="http://schemas.openxmlformats.org/officeDocument/2006/relationships/image" Target="../media/image42.png"/><Relationship Id="rId7" Type="http://schemas.openxmlformats.org/officeDocument/2006/relationships/image" Target="../media/image5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53.png"/><Relationship Id="rId4" Type="http://schemas.openxmlformats.org/officeDocument/2006/relationships/image" Target="../media/image79.png"/><Relationship Id="rId5" Type="http://schemas.openxmlformats.org/officeDocument/2006/relationships/image" Target="../media/image50.png"/><Relationship Id="rId6" Type="http://schemas.openxmlformats.org/officeDocument/2006/relationships/image" Target="../media/image57.png"/><Relationship Id="rId7" Type="http://schemas.openxmlformats.org/officeDocument/2006/relationships/image" Target="../media/image6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2.png"/><Relationship Id="rId4" Type="http://schemas.openxmlformats.org/officeDocument/2006/relationships/image" Target="../media/image58.png"/><Relationship Id="rId5" Type="http://schemas.openxmlformats.org/officeDocument/2006/relationships/image" Target="../media/image7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60.png"/><Relationship Id="rId4" Type="http://schemas.openxmlformats.org/officeDocument/2006/relationships/image" Target="../media/image65.png"/><Relationship Id="rId5" Type="http://schemas.openxmlformats.org/officeDocument/2006/relationships/image" Target="../media/image59.png"/><Relationship Id="rId6" Type="http://schemas.openxmlformats.org/officeDocument/2006/relationships/image" Target="../media/image67.png"/><Relationship Id="rId7" Type="http://schemas.openxmlformats.org/officeDocument/2006/relationships/image" Target="../media/image62.png"/><Relationship Id="rId8" Type="http://schemas.openxmlformats.org/officeDocument/2006/relationships/image" Target="../media/image7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63.png"/><Relationship Id="rId4" Type="http://schemas.openxmlformats.org/officeDocument/2006/relationships/image" Target="../media/image66.png"/><Relationship Id="rId5" Type="http://schemas.openxmlformats.org/officeDocument/2006/relationships/image" Target="../media/image64.png"/><Relationship Id="rId6" Type="http://schemas.openxmlformats.org/officeDocument/2006/relationships/image" Target="../media/image72.png"/><Relationship Id="rId7" Type="http://schemas.openxmlformats.org/officeDocument/2006/relationships/image" Target="../media/image74.png"/><Relationship Id="rId8" Type="http://schemas.openxmlformats.org/officeDocument/2006/relationships/image" Target="../media/image7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2.png"/><Relationship Id="rId4" Type="http://schemas.openxmlformats.org/officeDocument/2006/relationships/image" Target="../media/image71.png"/><Relationship Id="rId5" Type="http://schemas.openxmlformats.org/officeDocument/2006/relationships/image" Target="../media/image84.png"/><Relationship Id="rId6" Type="http://schemas.openxmlformats.org/officeDocument/2006/relationships/image" Target="../media/image7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80.png"/><Relationship Id="rId4" Type="http://schemas.openxmlformats.org/officeDocument/2006/relationships/image" Target="../media/image76.png"/><Relationship Id="rId9" Type="http://schemas.openxmlformats.org/officeDocument/2006/relationships/image" Target="../media/image83.png"/><Relationship Id="rId5" Type="http://schemas.openxmlformats.org/officeDocument/2006/relationships/image" Target="../media/image90.png"/><Relationship Id="rId6" Type="http://schemas.openxmlformats.org/officeDocument/2006/relationships/image" Target="../media/image78.png"/><Relationship Id="rId7" Type="http://schemas.openxmlformats.org/officeDocument/2006/relationships/image" Target="../media/image91.png"/><Relationship Id="rId8" Type="http://schemas.openxmlformats.org/officeDocument/2006/relationships/image" Target="../media/image8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98.png"/><Relationship Id="rId4" Type="http://schemas.openxmlformats.org/officeDocument/2006/relationships/image" Target="../media/image94.png"/><Relationship Id="rId9" Type="http://schemas.openxmlformats.org/officeDocument/2006/relationships/image" Target="../media/image97.png"/><Relationship Id="rId5" Type="http://schemas.openxmlformats.org/officeDocument/2006/relationships/image" Target="../media/image93.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 Id="rId3" Type="http://schemas.openxmlformats.org/officeDocument/2006/relationships/image" Target="../media/image1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 Id="rId3" Type="http://schemas.openxmlformats.org/officeDocument/2006/relationships/image" Target="../media/image1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237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ta Analytics and Visualization">
  <p:cSld name="Data Analytics and Visualization">
    <p:spTree>
      <p:nvGrpSpPr>
        <p:cNvPr id="1050" name="Shape 1050"/>
        <p:cNvGrpSpPr/>
        <p:nvPr/>
      </p:nvGrpSpPr>
      <p:grpSpPr>
        <a:xfrm>
          <a:off x="0" y="0"/>
          <a:ext cx="0" cy="0"/>
          <a:chOff x="0" y="0"/>
          <a:chExt cx="0" cy="0"/>
        </a:xfrm>
      </p:grpSpPr>
      <p:sp>
        <p:nvSpPr>
          <p:cNvPr id="1051" name="Google Shape;1051;p56"/>
          <p:cNvSpPr txBox="1"/>
          <p:nvPr>
            <p:ph type="ctrTitle"/>
          </p:nvPr>
        </p:nvSpPr>
        <p:spPr>
          <a:xfrm>
            <a:off x="0" y="1870363"/>
            <a:ext cx="9144000" cy="1444451"/>
          </a:xfrm>
          <a:prstGeom prst="rect">
            <a:avLst/>
          </a:prstGeom>
          <a:noFill/>
          <a:ln>
            <a:noFill/>
          </a:ln>
        </p:spPr>
        <p:txBody>
          <a:bodyPr anchorCtr="0" anchor="t" bIns="34275" lIns="2948925" spcFirstLastPara="1" rIns="137150" wrap="square" tIns="34275">
            <a:noAutofit/>
          </a:bodyPr>
          <a:lstStyle>
            <a:lvl1pPr lvl="0" marR="0" rtl="0" algn="l">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52" name="Google Shape;1052;p56"/>
          <p:cNvSpPr txBox="1"/>
          <p:nvPr>
            <p:ph idx="1" type="subTitle"/>
          </p:nvPr>
        </p:nvSpPr>
        <p:spPr>
          <a:xfrm>
            <a:off x="1631372" y="3522518"/>
            <a:ext cx="7512628" cy="290945"/>
          </a:xfrm>
          <a:prstGeom prst="rect">
            <a:avLst/>
          </a:prstGeom>
          <a:noFill/>
          <a:ln>
            <a:noFill/>
          </a:ln>
        </p:spPr>
        <p:txBody>
          <a:bodyPr anchorCtr="0" anchor="ctr" bIns="34275" lIns="68575" spcFirstLastPara="1" rIns="548625" wrap="square" tIns="34275">
            <a:noAutofit/>
          </a:bodyPr>
          <a:lstStyle>
            <a:lvl1pPr lvl="0" marR="0" rtl="0" algn="r">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53" name="Google Shape;1053;p56"/>
          <p:cNvSpPr txBox="1"/>
          <p:nvPr/>
        </p:nvSpPr>
        <p:spPr>
          <a:xfrm>
            <a:off x="289797" y="4021168"/>
            <a:ext cx="7316349" cy="346249"/>
          </a:xfrm>
          <a:prstGeom prst="rect">
            <a:avLst/>
          </a:prstGeom>
          <a:noFill/>
          <a:ln>
            <a:noFill/>
          </a:ln>
        </p:spPr>
        <p:txBody>
          <a:bodyPr anchorCtr="0" anchor="t" bIns="34275" lIns="68575" spcFirstLastPara="1" rIns="0" wrap="square" tIns="34275">
            <a:noAutofit/>
          </a:bodyPr>
          <a:lstStyle/>
          <a:p>
            <a:pPr indent="0" lvl="1" marL="342900" marR="0" rtl="0" algn="r">
              <a:spcBef>
                <a:spcPts val="0"/>
              </a:spcBef>
              <a:spcAft>
                <a:spcPts val="0"/>
              </a:spcAft>
              <a:buNone/>
            </a:pPr>
            <a:r>
              <a:rPr b="1" i="0" lang="en" sz="1800" u="none" cap="none" strike="noStrike">
                <a:solidFill>
                  <a:schemeClr val="lt1"/>
                </a:solidFill>
                <a:latin typeface="Arial"/>
                <a:ea typeface="Arial"/>
                <a:cs typeface="Arial"/>
                <a:sym typeface="Arial"/>
              </a:rPr>
              <a:t>Data Analytics and Visualization Boot Camp</a:t>
            </a:r>
            <a:endParaRPr b="1" i="0" sz="1800" u="none" cap="none" strike="noStrike">
              <a:solidFill>
                <a:schemeClr val="lt1"/>
              </a:solidFill>
              <a:latin typeface="Arial"/>
              <a:ea typeface="Arial"/>
              <a:cs typeface="Arial"/>
              <a:sym typeface="Arial"/>
            </a:endParaRPr>
          </a:p>
        </p:txBody>
      </p:sp>
      <p:pic>
        <p:nvPicPr>
          <p:cNvPr id="1054" name="Google Shape;1054;p56"/>
          <p:cNvPicPr preferRelativeResize="0"/>
          <p:nvPr/>
        </p:nvPicPr>
        <p:blipFill rotWithShape="1">
          <a:blip r:embed="rId2">
            <a:alphaModFix/>
          </a:blip>
          <a:srcRect b="0" l="0" r="0" t="0"/>
          <a:stretch/>
        </p:blipFill>
        <p:spPr>
          <a:xfrm>
            <a:off x="613403" y="1226128"/>
            <a:ext cx="2238901" cy="1665356"/>
          </a:xfrm>
          <a:prstGeom prst="rect">
            <a:avLst/>
          </a:prstGeom>
          <a:noFill/>
          <a:ln>
            <a:noFill/>
          </a:ln>
        </p:spPr>
      </p:pic>
      <p:sp>
        <p:nvSpPr>
          <p:cNvPr id="1055" name="Google Shape;1055;p56"/>
          <p:cNvSpPr txBox="1"/>
          <p:nvPr>
            <p:ph idx="2" type="body"/>
          </p:nvPr>
        </p:nvSpPr>
        <p:spPr>
          <a:xfrm>
            <a:off x="318053" y="4367417"/>
            <a:ext cx="8536151" cy="490538"/>
          </a:xfrm>
          <a:prstGeom prst="rect">
            <a:avLst/>
          </a:prstGeom>
          <a:noFill/>
          <a:ln>
            <a:noFill/>
          </a:ln>
        </p:spPr>
        <p:txBody>
          <a:bodyPr anchorCtr="0" anchor="t" bIns="34275" lIns="68575" spcFirstLastPara="1" rIns="1234425" wrap="square" tIns="34275">
            <a:noAutofit/>
          </a:bodyPr>
          <a:lstStyle>
            <a:lvl1pPr indent="-228600" lvl="0" marL="457200" marR="0" rtl="0" algn="r">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Subsection Slide">
    <p:spTree>
      <p:nvGrpSpPr>
        <p:cNvPr id="1056" name="Shape 1056"/>
        <p:cNvGrpSpPr/>
        <p:nvPr/>
      </p:nvGrpSpPr>
      <p:grpSpPr>
        <a:xfrm>
          <a:off x="0" y="0"/>
          <a:ext cx="0" cy="0"/>
          <a:chOff x="0" y="0"/>
          <a:chExt cx="0" cy="0"/>
        </a:xfrm>
      </p:grpSpPr>
      <p:sp>
        <p:nvSpPr>
          <p:cNvPr id="1057" name="Google Shape;1057;p57"/>
          <p:cNvSpPr txBox="1"/>
          <p:nvPr>
            <p:ph type="title"/>
          </p:nvPr>
        </p:nvSpPr>
        <p:spPr>
          <a:xfrm>
            <a:off x="285750" y="271463"/>
            <a:ext cx="8572500" cy="460057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58" name="Google Shape;1058;p57"/>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9" name="Google Shape;1059;p57"/>
          <p:cNvSpPr txBox="1"/>
          <p:nvPr>
            <p:ph idx="1" type="body"/>
          </p:nvPr>
        </p:nvSpPr>
        <p:spPr>
          <a:xfrm>
            <a:off x="-1" y="4904237"/>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1060" name="Shape 1060"/>
        <p:cNvGrpSpPr/>
        <p:nvPr/>
      </p:nvGrpSpPr>
      <p:grpSpPr>
        <a:xfrm>
          <a:off x="0" y="0"/>
          <a:ext cx="0" cy="0"/>
          <a:chOff x="0" y="0"/>
          <a:chExt cx="0" cy="0"/>
        </a:xfrm>
      </p:grpSpPr>
      <p:sp>
        <p:nvSpPr>
          <p:cNvPr id="1061" name="Google Shape;1061;p58"/>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8"/>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63" name="Google Shape;1063;p58"/>
          <p:cNvSpPr txBox="1"/>
          <p:nvPr>
            <p:ph idx="2" type="body"/>
          </p:nvPr>
        </p:nvSpPr>
        <p:spPr>
          <a:xfrm>
            <a:off x="0" y="1397620"/>
            <a:ext cx="9144000" cy="3407587"/>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64" name="Google Shape;1064;p58"/>
          <p:cNvSpPr txBox="1"/>
          <p:nvPr>
            <p:ph type="ctrTitle"/>
          </p:nvPr>
        </p:nvSpPr>
        <p:spPr>
          <a:xfrm>
            <a:off x="0" y="228450"/>
            <a:ext cx="9144000" cy="358378"/>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5" name="Google Shape;1065;p58"/>
          <p:cNvSpPr txBox="1"/>
          <p:nvPr>
            <p:ph idx="3" type="subTitle"/>
          </p:nvPr>
        </p:nvSpPr>
        <p:spPr>
          <a:xfrm>
            <a:off x="0" y="663123"/>
            <a:ext cx="9144000" cy="658203"/>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mework">
  <p:cSld name="Homework">
    <p:spTree>
      <p:nvGrpSpPr>
        <p:cNvPr id="1066" name="Shape 1066"/>
        <p:cNvGrpSpPr/>
        <p:nvPr/>
      </p:nvGrpSpPr>
      <p:grpSpPr>
        <a:xfrm>
          <a:off x="0" y="0"/>
          <a:ext cx="0" cy="0"/>
          <a:chOff x="0" y="0"/>
          <a:chExt cx="0" cy="0"/>
        </a:xfrm>
      </p:grpSpPr>
      <p:sp>
        <p:nvSpPr>
          <p:cNvPr id="1067" name="Google Shape;1067;p59"/>
          <p:cNvSpPr txBox="1"/>
          <p:nvPr>
            <p:ph type="ctrTitle"/>
          </p:nvPr>
        </p:nvSpPr>
        <p:spPr>
          <a:xfrm>
            <a:off x="0" y="1080655"/>
            <a:ext cx="9122081" cy="2701637"/>
          </a:xfrm>
          <a:prstGeom prst="rect">
            <a:avLst/>
          </a:prstGeom>
          <a:noFill/>
          <a:ln>
            <a:noFill/>
          </a:ln>
        </p:spPr>
        <p:txBody>
          <a:bodyPr anchorCtr="0" anchor="t" bIns="205725" lIns="3017525" spcFirstLastPara="1" rIns="205725"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8" name="Google Shape;1068;p59"/>
          <p:cNvSpPr txBox="1"/>
          <p:nvPr>
            <p:ph idx="1" type="subTitle"/>
          </p:nvPr>
        </p:nvSpPr>
        <p:spPr>
          <a:xfrm>
            <a:off x="-1" y="4218709"/>
            <a:ext cx="9122080" cy="616158"/>
          </a:xfrm>
          <a:prstGeom prst="rect">
            <a:avLst/>
          </a:prstGeom>
          <a:noFill/>
          <a:ln>
            <a:noFill/>
          </a:ln>
        </p:spPr>
        <p:txBody>
          <a:bodyPr anchorCtr="0" anchor="t" bIns="34275" lIns="68575" spcFirstLastPara="1" rIns="13030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69" name="Google Shape;1069;p59"/>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0" name="Google Shape;1070;p59"/>
          <p:cNvSpPr txBox="1"/>
          <p:nvPr>
            <p:ph idx="2"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71" name="Google Shape;1071;p59"/>
          <p:cNvSpPr txBox="1"/>
          <p:nvPr/>
        </p:nvSpPr>
        <p:spPr>
          <a:xfrm>
            <a:off x="3366655" y="4010960"/>
            <a:ext cx="4436919" cy="207749"/>
          </a:xfrm>
          <a:prstGeom prst="rect">
            <a:avLst/>
          </a:prstGeom>
          <a:noFill/>
          <a:ln>
            <a:noFill/>
          </a:ln>
        </p:spPr>
        <p:txBody>
          <a:bodyPr anchorCtr="0" anchor="t" bIns="0" lIns="0" spcFirstLastPara="1" rIns="0" wrap="square" tIns="0">
            <a:noAutofit/>
          </a:bodyPr>
          <a:lstStyle/>
          <a:p>
            <a:pPr indent="0" lvl="7" marL="2400300" marR="0" rtl="0" algn="r">
              <a:spcBef>
                <a:spcPts val="0"/>
              </a:spcBef>
              <a:spcAft>
                <a:spcPts val="0"/>
              </a:spcAft>
              <a:buNone/>
            </a:pPr>
            <a:r>
              <a:rPr b="1" i="0" lang="en" sz="1400" u="none" cap="none" strike="noStrike">
                <a:solidFill>
                  <a:schemeClr val="lt1"/>
                </a:solidFill>
                <a:latin typeface="Arial"/>
                <a:ea typeface="Arial"/>
                <a:cs typeface="Arial"/>
                <a:sym typeface="Arial"/>
              </a:rPr>
              <a:t>Due Date:</a:t>
            </a:r>
            <a:endParaRPr b="1"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p:cSld name="Transition Slide">
    <p:spTree>
      <p:nvGrpSpPr>
        <p:cNvPr id="1072" name="Shape 1072"/>
        <p:cNvGrpSpPr/>
        <p:nvPr/>
      </p:nvGrpSpPr>
      <p:grpSpPr>
        <a:xfrm>
          <a:off x="0" y="0"/>
          <a:ext cx="0" cy="0"/>
          <a:chOff x="0" y="0"/>
          <a:chExt cx="0" cy="0"/>
        </a:xfrm>
      </p:grpSpPr>
      <p:sp>
        <p:nvSpPr>
          <p:cNvPr id="1073" name="Google Shape;1073;p60"/>
          <p:cNvSpPr txBox="1"/>
          <p:nvPr>
            <p:ph type="ctrTitle"/>
          </p:nvPr>
        </p:nvSpPr>
        <p:spPr>
          <a:xfrm>
            <a:off x="0" y="280555"/>
            <a:ext cx="9144000" cy="45720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74" name="Google Shape;1074;p60"/>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5" name="Google Shape;1075;p60"/>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or Demonstration">
  <p:cSld name="Instructor Demonstration">
    <p:spTree>
      <p:nvGrpSpPr>
        <p:cNvPr id="1076" name="Shape 1076"/>
        <p:cNvGrpSpPr/>
        <p:nvPr/>
      </p:nvGrpSpPr>
      <p:grpSpPr>
        <a:xfrm>
          <a:off x="0" y="0"/>
          <a:ext cx="0" cy="0"/>
          <a:chOff x="0" y="0"/>
          <a:chExt cx="0" cy="0"/>
        </a:xfrm>
      </p:grpSpPr>
      <p:sp>
        <p:nvSpPr>
          <p:cNvPr id="1077" name="Google Shape;1077;p61"/>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8" name="Google Shape;1078;p61"/>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79" name="Google Shape;1079;p61"/>
          <p:cNvSpPr txBox="1"/>
          <p:nvPr>
            <p:ph idx="2" type="subTitle"/>
          </p:nvPr>
        </p:nvSpPr>
        <p:spPr>
          <a:xfrm>
            <a:off x="-1" y="4283765"/>
            <a:ext cx="9144001" cy="563173"/>
          </a:xfrm>
          <a:prstGeom prst="rect">
            <a:avLst/>
          </a:prstGeom>
          <a:noFill/>
          <a:ln>
            <a:noFill/>
          </a:ln>
        </p:spPr>
        <p:txBody>
          <a:bodyPr anchorCtr="0" anchor="t" bIns="34275" lIns="68575" spcFirstLastPara="1" rIns="9601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1080" name="Shape 1080"/>
        <p:cNvGrpSpPr/>
        <p:nvPr/>
      </p:nvGrpSpPr>
      <p:grpSpPr>
        <a:xfrm>
          <a:off x="0" y="0"/>
          <a:ext cx="0" cy="0"/>
          <a:chOff x="0" y="0"/>
          <a:chExt cx="0" cy="0"/>
        </a:xfrm>
      </p:grpSpPr>
      <p:sp>
        <p:nvSpPr>
          <p:cNvPr id="1081" name="Google Shape;1081;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theme" Target="../theme/theme1.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92.png"/><Relationship Id="rId4" Type="http://schemas.openxmlformats.org/officeDocument/2006/relationships/image" Target="../media/image9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2.png"/><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2.png"/><Relationship Id="rId4" Type="http://schemas.openxmlformats.org/officeDocument/2006/relationships/image" Target="../media/image9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01.png"/><Relationship Id="rId4" Type="http://schemas.openxmlformats.org/officeDocument/2006/relationships/image" Target="../media/image10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01.png"/><Relationship Id="rId4" Type="http://schemas.openxmlformats.org/officeDocument/2006/relationships/image" Target="../media/image103.png"/><Relationship Id="rId5" Type="http://schemas.openxmlformats.org/officeDocument/2006/relationships/image" Target="../media/image10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9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92.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01.png"/><Relationship Id="rId4" Type="http://schemas.openxmlformats.org/officeDocument/2006/relationships/image" Target="../media/image103.png"/><Relationship Id="rId5" Type="http://schemas.openxmlformats.org/officeDocument/2006/relationships/image" Target="../media/image10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0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0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9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92.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92.png"/><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08.png"/><Relationship Id="rId4" Type="http://schemas.openxmlformats.org/officeDocument/2006/relationships/image" Target="../media/image39.png"/><Relationship Id="rId5" Type="http://schemas.openxmlformats.org/officeDocument/2006/relationships/image" Target="../media/image10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3"/>
          <p:cNvSpPr txBox="1"/>
          <p:nvPr>
            <p:ph idx="1" type="body"/>
          </p:nvPr>
        </p:nvSpPr>
        <p:spPr>
          <a:xfrm>
            <a:off x="318053" y="4367417"/>
            <a:ext cx="8536151" cy="490538"/>
          </a:xfrm>
          <a:prstGeom prst="rect">
            <a:avLst/>
          </a:prstGeom>
          <a:noFill/>
          <a:ln>
            <a:noFill/>
          </a:ln>
        </p:spPr>
        <p:txBody>
          <a:bodyPr anchorCtr="0" anchor="t" bIns="34275" lIns="68575" spcFirstLastPara="1" rIns="1234425" wrap="square" tIns="34275">
            <a:noAutofit/>
          </a:bodyPr>
          <a:lstStyle/>
          <a:p>
            <a:pPr indent="0" lvl="0" marL="0" rtl="0" algn="r">
              <a:lnSpc>
                <a:spcPct val="90000"/>
              </a:lnSpc>
              <a:spcBef>
                <a:spcPts val="0"/>
              </a:spcBef>
              <a:spcAft>
                <a:spcPts val="0"/>
              </a:spcAft>
              <a:buClr>
                <a:schemeClr val="lt1"/>
              </a:buClr>
              <a:buSzPts val="2100"/>
              <a:buFont typeface="Arial"/>
              <a:buNone/>
            </a:pPr>
            <a:r>
              <a:rPr lang="en" sz="1100"/>
              <a:t>Lesson XX</a:t>
            </a:r>
            <a:endParaRPr sz="1100"/>
          </a:p>
        </p:txBody>
      </p:sp>
      <p:sp>
        <p:nvSpPr>
          <p:cNvPr id="1087" name="Google Shape;1087;p6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1.2</a:t>
            </a:r>
            <a:endParaRPr/>
          </a:p>
        </p:txBody>
      </p:sp>
      <p:sp>
        <p:nvSpPr>
          <p:cNvPr id="1088" name="Google Shape;1088;p6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Egad! It’s Excel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Formulas</a:t>
            </a:r>
            <a:endParaRPr/>
          </a:p>
        </p:txBody>
      </p:sp>
      <p:sp>
        <p:nvSpPr>
          <p:cNvPr id="1193" name="Google Shape;1193;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4" name="Google Shape;1194;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00" name="Google Shape;1200;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1" name="Google Shape;1201;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2" name="Google Shape;1202;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Excel</a:t>
            </a:r>
            <a:r>
              <a:rPr lang="en"/>
              <a:t> has introduced you to a sort of proto-programming. When you write scripts, you will rely on </a:t>
            </a:r>
            <a:r>
              <a:rPr lang="en">
                <a:solidFill>
                  <a:srgbClr val="00FFFF"/>
                </a:solidFill>
                <a:highlight>
                  <a:srgbClr val="000000"/>
                </a:highlight>
                <a:latin typeface="Inconsolata"/>
                <a:ea typeface="Inconsolata"/>
                <a:cs typeface="Inconsolata"/>
                <a:sym typeface="Inconsolata"/>
              </a:rPr>
              <a:t>functions</a:t>
            </a:r>
            <a:r>
              <a:rPr lang="en"/>
              <a:t> (methods) that do something to or with </a:t>
            </a:r>
            <a:r>
              <a:rPr lang="en">
                <a:solidFill>
                  <a:srgbClr val="FFFF00"/>
                </a:solidFill>
                <a:highlight>
                  <a:srgbClr val="000000"/>
                </a:highlight>
                <a:latin typeface="Inconsolata"/>
                <a:ea typeface="Inconsolata"/>
                <a:cs typeface="Inconsolata"/>
                <a:sym typeface="Inconsolata"/>
              </a:rPr>
              <a:t>arguments</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1203" name="Google Shape;1203;p73"/>
          <p:cNvGraphicFramePr/>
          <p:nvPr/>
        </p:nvGraphicFramePr>
        <p:xfrm>
          <a:off x="374075" y="2134538"/>
          <a:ext cx="3000000" cy="3000000"/>
        </p:xfrm>
        <a:graphic>
          <a:graphicData uri="http://schemas.openxmlformats.org/drawingml/2006/table">
            <a:tbl>
              <a:tblPr>
                <a:noFill/>
                <a:tableStyleId>{02729377-0C7D-4F50-A301-6A3DF151FAE6}</a:tableStyleId>
              </a:tblPr>
              <a:tblGrid>
                <a:gridCol w="1180000"/>
                <a:gridCol w="2227750"/>
                <a:gridCol w="3381350"/>
                <a:gridCol w="1444600"/>
              </a:tblGrid>
              <a:tr h="1184250">
                <a:tc>
                  <a:txBody>
                    <a:bodyPr/>
                    <a:lstStyle/>
                    <a:p>
                      <a:pPr indent="0" lvl="0" marL="0" rtl="0" algn="ctr">
                        <a:spcBef>
                          <a:spcPts val="0"/>
                        </a:spcBef>
                        <a:spcAft>
                          <a:spcPts val="0"/>
                        </a:spcAft>
                        <a:buNone/>
                      </a:pPr>
                      <a:r>
                        <a:rPr lang="en" sz="6000">
                          <a:solidFill>
                            <a:srgbClr val="F3F3F3"/>
                          </a:solidFill>
                          <a:latin typeface="Inconsolata"/>
                          <a:ea typeface="Inconsolata"/>
                          <a:cs typeface="Inconsolata"/>
                          <a:sym typeface="Inconsolata"/>
                        </a:rPr>
                        <a:t>=</a:t>
                      </a:r>
                      <a:endParaRPr i="1" sz="60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SUM(</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FFFF00"/>
                          </a:solidFill>
                          <a:latin typeface="Inconsolata"/>
                          <a:ea typeface="Inconsolata"/>
                          <a:cs typeface="Inconsolata"/>
                          <a:sym typeface="Inconsolata"/>
                        </a:rPr>
                        <a:t>1, 2, 3</a:t>
                      </a:r>
                      <a:endParaRPr sz="6000">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Arguments</a:t>
                      </a:r>
                      <a:endParaRPr sz="1800">
                        <a:solidFill>
                          <a:srgbClr val="FF408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00"/>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09" name="Google Shape;1209;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0" name="Google Shape;1210;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1" name="Google Shape;1211;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we reference a range or a </a:t>
            </a:r>
            <a:r>
              <a:rPr lang="en"/>
              <a:t>set of range</a:t>
            </a:r>
            <a:r>
              <a:rPr lang="en"/>
              <a:t>s</a:t>
            </a:r>
            <a:r>
              <a:rPr lang="en"/>
              <a:t>, Excel is given a set of </a:t>
            </a:r>
            <a:r>
              <a:rPr lang="en">
                <a:solidFill>
                  <a:srgbClr val="FFFF00"/>
                </a:solidFill>
                <a:highlight>
                  <a:srgbClr val="000000"/>
                </a:highlight>
                <a:latin typeface="Inconsolata"/>
                <a:ea typeface="Inconsolata"/>
                <a:cs typeface="Inconsolata"/>
                <a:sym typeface="Inconsolata"/>
              </a:rPr>
              <a:t>variable</a:t>
            </a:r>
            <a:r>
              <a:rPr lang="en"/>
              <a:t> inputs. Excel will determine the actual values of these inputs prior to executing the function.</a:t>
            </a:r>
            <a:endParaRPr/>
          </a:p>
        </p:txBody>
      </p:sp>
      <p:graphicFrame>
        <p:nvGraphicFramePr>
          <p:cNvPr id="1212" name="Google Shape;1212;p74"/>
          <p:cNvGraphicFramePr/>
          <p:nvPr/>
        </p:nvGraphicFramePr>
        <p:xfrm>
          <a:off x="374075" y="2134538"/>
          <a:ext cx="3000000" cy="3000000"/>
        </p:xfrm>
        <a:graphic>
          <a:graphicData uri="http://schemas.openxmlformats.org/drawingml/2006/table">
            <a:tbl>
              <a:tblPr>
                <a:noFill/>
                <a:tableStyleId>{02729377-0C7D-4F50-A301-6A3DF151FAE6}</a:tableStyleId>
              </a:tblPr>
              <a:tblGrid>
                <a:gridCol w="1180000"/>
                <a:gridCol w="2227750"/>
                <a:gridCol w="3381350"/>
                <a:gridCol w="1444600"/>
              </a:tblGrid>
              <a:tr h="1184250">
                <a:tc>
                  <a:txBody>
                    <a:bodyPr/>
                    <a:lstStyle/>
                    <a:p>
                      <a:pPr indent="0" lvl="0" marL="0" rtl="0" algn="ctr">
                        <a:spcBef>
                          <a:spcPts val="0"/>
                        </a:spcBef>
                        <a:spcAft>
                          <a:spcPts val="0"/>
                        </a:spcAft>
                        <a:buNone/>
                      </a:pPr>
                      <a:r>
                        <a:rPr lang="en" sz="6000">
                          <a:solidFill>
                            <a:srgbClr val="F3F3F3"/>
                          </a:solidFill>
                          <a:latin typeface="Inconsolata"/>
                          <a:ea typeface="Inconsolata"/>
                          <a:cs typeface="Inconsolata"/>
                          <a:sym typeface="Inconsolata"/>
                        </a:rPr>
                        <a:t>=</a:t>
                      </a:r>
                      <a:endParaRPr i="1" sz="60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AVG(</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FFFF00"/>
                          </a:solidFill>
                          <a:latin typeface="Inconsolata"/>
                          <a:ea typeface="Inconsolata"/>
                          <a:cs typeface="Inconsolata"/>
                          <a:sym typeface="Inconsolata"/>
                        </a:rPr>
                        <a:t>F4:F6</a:t>
                      </a:r>
                      <a:endParaRPr sz="6000">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Variable Arguments</a:t>
                      </a:r>
                      <a:endParaRPr sz="1800">
                        <a:solidFill>
                          <a:srgbClr val="FF408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00"/>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18" name="Google Shape;1218;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9" name="Google Shape;1219;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20" name="Google Shape;1220;p75"/>
          <p:cNvGraphicFramePr/>
          <p:nvPr/>
        </p:nvGraphicFramePr>
        <p:xfrm>
          <a:off x="374075" y="2439338"/>
          <a:ext cx="3000000" cy="3000000"/>
        </p:xfrm>
        <a:graphic>
          <a:graphicData uri="http://schemas.openxmlformats.org/drawingml/2006/table">
            <a:tbl>
              <a:tblPr>
                <a:noFill/>
                <a:tableStyleId>{02729377-0C7D-4F50-A301-6A3DF151FAE6}</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SUM( AVG(F4:F6), AVG(G4:G6) )</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221" name="Google Shape;1221;p75"/>
          <p:cNvGrpSpPr/>
          <p:nvPr/>
        </p:nvGrpSpPr>
        <p:grpSpPr>
          <a:xfrm>
            <a:off x="374086" y="658797"/>
            <a:ext cx="969876" cy="1032344"/>
            <a:chOff x="374077" y="658776"/>
            <a:chExt cx="1268973" cy="1350705"/>
          </a:xfrm>
        </p:grpSpPr>
        <p:pic>
          <p:nvPicPr>
            <p:cNvPr id="1222" name="Google Shape;1222;p75"/>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223" name="Google Shape;1223;p75"/>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224" name="Google Shape;1224;p75"/>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30" name="Google Shape;1230;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1" name="Google Shape;1231;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32" name="Google Shape;1232;p76"/>
          <p:cNvGraphicFramePr/>
          <p:nvPr/>
        </p:nvGraphicFramePr>
        <p:xfrm>
          <a:off x="374075" y="2439338"/>
          <a:ext cx="3000000" cy="3000000"/>
        </p:xfrm>
        <a:graphic>
          <a:graphicData uri="http://schemas.openxmlformats.org/drawingml/2006/table">
            <a:tbl>
              <a:tblPr>
                <a:noFill/>
                <a:tableStyleId>{02729377-0C7D-4F50-A301-6A3DF151FAE6}</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SUM( AVG(F4:F6), AVG(G4:G6) )</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233" name="Google Shape;1233;p76"/>
          <p:cNvGrpSpPr/>
          <p:nvPr/>
        </p:nvGrpSpPr>
        <p:grpSpPr>
          <a:xfrm>
            <a:off x="374086" y="658797"/>
            <a:ext cx="969876" cy="1032344"/>
            <a:chOff x="374077" y="658776"/>
            <a:chExt cx="1268973" cy="1350705"/>
          </a:xfrm>
        </p:grpSpPr>
        <p:pic>
          <p:nvPicPr>
            <p:cNvPr id="1234" name="Google Shape;1234;p76"/>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235" name="Google Shape;1235;p76"/>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236" name="Google Shape;1236;p76"/>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grpSp>
        <p:nvGrpSpPr>
          <p:cNvPr id="1237" name="Google Shape;1237;p76"/>
          <p:cNvGrpSpPr/>
          <p:nvPr/>
        </p:nvGrpSpPr>
        <p:grpSpPr>
          <a:xfrm>
            <a:off x="4741332" y="579096"/>
            <a:ext cx="1051008" cy="1093391"/>
            <a:chOff x="5390225" y="663425"/>
            <a:chExt cx="1344000" cy="1398199"/>
          </a:xfrm>
        </p:grpSpPr>
        <p:pic>
          <p:nvPicPr>
            <p:cNvPr id="1238" name="Google Shape;1238;p76"/>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239" name="Google Shape;1239;p76"/>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240" name="Google Shape;1240;p76"/>
          <p:cNvSpPr txBox="1"/>
          <p:nvPr/>
        </p:nvSpPr>
        <p:spPr>
          <a:xfrm>
            <a:off x="5792350" y="813816"/>
            <a:ext cx="20433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It depends.</a:t>
            </a:r>
            <a:endParaRPr b="1" sz="20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46" name="Google Shape;1246;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7" name="Google Shape;1247;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48" name="Google Shape;1248;p77"/>
          <p:cNvGraphicFramePr/>
          <p:nvPr/>
        </p:nvGraphicFramePr>
        <p:xfrm>
          <a:off x="374075" y="2439338"/>
          <a:ext cx="3000000" cy="3000000"/>
        </p:xfrm>
        <a:graphic>
          <a:graphicData uri="http://schemas.openxmlformats.org/drawingml/2006/table">
            <a:tbl>
              <a:tblPr>
                <a:noFill/>
                <a:tableStyleId>{02729377-0C7D-4F50-A301-6A3DF151FAE6}</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SUM(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F4:F6</a:t>
                      </a:r>
                      <a:r>
                        <a:rPr lang="en" sz="3600">
                          <a:solidFill>
                            <a:srgbClr val="00FFFF"/>
                          </a:solidFill>
                          <a:latin typeface="Inconsolata"/>
                          <a:ea typeface="Inconsolata"/>
                          <a:cs typeface="Inconsolata"/>
                          <a:sym typeface="Inconsolata"/>
                        </a:rPr>
                        <a:t>)</a:t>
                      </a:r>
                      <a:r>
                        <a:rPr lang="en" sz="3600">
                          <a:solidFill>
                            <a:srgbClr val="F3F3F3"/>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G4:G6</a:t>
                      </a:r>
                      <a:r>
                        <a:rPr lang="en" sz="3600">
                          <a:solidFill>
                            <a:srgbClr val="00FFFF"/>
                          </a:solidFill>
                          <a:latin typeface="Inconsolata"/>
                          <a:ea typeface="Inconsolata"/>
                          <a:cs typeface="Inconsolata"/>
                          <a:sym typeface="Inconsolata"/>
                        </a:rPr>
                        <a:t>)</a:t>
                      </a:r>
                      <a:r>
                        <a:rPr lang="en" sz="3600">
                          <a:solidFill>
                            <a:srgbClr val="F3F3F3"/>
                          </a:solidFill>
                          <a:latin typeface="Inconsolata"/>
                          <a:ea typeface="Inconsolata"/>
                          <a:cs typeface="Inconsolata"/>
                          <a:sym typeface="Inconsolata"/>
                        </a:rPr>
                        <a:t> )</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249" name="Google Shape;1249;p77"/>
          <p:cNvGrpSpPr/>
          <p:nvPr/>
        </p:nvGrpSpPr>
        <p:grpSpPr>
          <a:xfrm>
            <a:off x="374086" y="658797"/>
            <a:ext cx="969876" cy="1032344"/>
            <a:chOff x="374077" y="658776"/>
            <a:chExt cx="1268973" cy="1350705"/>
          </a:xfrm>
        </p:grpSpPr>
        <p:pic>
          <p:nvPicPr>
            <p:cNvPr id="1250" name="Google Shape;1250;p77"/>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251" name="Google Shape;1251;p77"/>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252" name="Google Shape;1252;p77"/>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grpSp>
        <p:nvGrpSpPr>
          <p:cNvPr id="1253" name="Google Shape;1253;p77"/>
          <p:cNvGrpSpPr/>
          <p:nvPr/>
        </p:nvGrpSpPr>
        <p:grpSpPr>
          <a:xfrm>
            <a:off x="4741332" y="579096"/>
            <a:ext cx="1051008" cy="1093391"/>
            <a:chOff x="5390225" y="663425"/>
            <a:chExt cx="1344000" cy="1398199"/>
          </a:xfrm>
        </p:grpSpPr>
        <p:pic>
          <p:nvPicPr>
            <p:cNvPr id="1254" name="Google Shape;1254;p77"/>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255" name="Google Shape;1255;p77"/>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256" name="Google Shape;1256;p77"/>
          <p:cNvSpPr txBox="1"/>
          <p:nvPr/>
        </p:nvSpPr>
        <p:spPr>
          <a:xfrm>
            <a:off x="5792350" y="813825"/>
            <a:ext cx="31347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The </a:t>
            </a:r>
            <a:r>
              <a:rPr b="1" lang="en" sz="2000">
                <a:latin typeface="Roboto"/>
                <a:ea typeface="Roboto"/>
                <a:cs typeface="Roboto"/>
                <a:sym typeface="Roboto"/>
              </a:rPr>
              <a:t>AVG functions</a:t>
            </a:r>
            <a:r>
              <a:rPr lang="en" sz="2000">
                <a:latin typeface="Roboto"/>
                <a:ea typeface="Roboto"/>
                <a:cs typeface="Roboto"/>
                <a:sym typeface="Roboto"/>
              </a:rPr>
              <a:t> take the provided ranges as their arguments</a:t>
            </a:r>
            <a:r>
              <a:rPr lang="en" sz="2000">
                <a:latin typeface="Roboto"/>
                <a:ea typeface="Roboto"/>
                <a:cs typeface="Roboto"/>
                <a:sym typeface="Roboto"/>
              </a:rPr>
              <a:t>.</a:t>
            </a:r>
            <a:endParaRPr sz="20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62" name="Google Shape;1262;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3" name="Google Shape;1263;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64" name="Google Shape;1264;p78"/>
          <p:cNvGraphicFramePr/>
          <p:nvPr/>
        </p:nvGraphicFramePr>
        <p:xfrm>
          <a:off x="374075" y="2439338"/>
          <a:ext cx="3000000" cy="3000000"/>
        </p:xfrm>
        <a:graphic>
          <a:graphicData uri="http://schemas.openxmlformats.org/drawingml/2006/table">
            <a:tbl>
              <a:tblPr>
                <a:noFill/>
                <a:tableStyleId>{02729377-0C7D-4F50-A301-6A3DF151FAE6}</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00FFFF"/>
                          </a:solidFill>
                          <a:latin typeface="Inconsolata"/>
                          <a:ea typeface="Inconsolata"/>
                          <a:cs typeface="Inconsolata"/>
                          <a:sym typeface="Inconsolata"/>
                        </a:rPr>
                        <a:t>= SUM(</a:t>
                      </a:r>
                      <a:r>
                        <a:rPr lang="en" sz="3600">
                          <a:solidFill>
                            <a:srgbClr val="F3F3F3"/>
                          </a:solidFill>
                          <a:latin typeface="Inconsolata"/>
                          <a:ea typeface="Inconsolata"/>
                          <a:cs typeface="Inconsolata"/>
                          <a:sym typeface="Inconsolata"/>
                        </a:rPr>
                        <a:t> </a:t>
                      </a:r>
                      <a:r>
                        <a:rPr lang="en" sz="3600">
                          <a:solidFill>
                            <a:srgbClr val="FFFF00"/>
                          </a:solidFill>
                          <a:latin typeface="Inconsolata"/>
                          <a:ea typeface="Inconsolata"/>
                          <a:cs typeface="Inconsolata"/>
                          <a:sym typeface="Inconsolata"/>
                        </a:rPr>
                        <a:t>AVG(F4:F6)</a:t>
                      </a:r>
                      <a:r>
                        <a:rPr lang="en" sz="3600">
                          <a:solidFill>
                            <a:srgbClr val="F3F3F3"/>
                          </a:solidFill>
                          <a:latin typeface="Inconsolata"/>
                          <a:ea typeface="Inconsolata"/>
                          <a:cs typeface="Inconsolata"/>
                          <a:sym typeface="Inconsolata"/>
                        </a:rPr>
                        <a:t>, </a:t>
                      </a:r>
                      <a:r>
                        <a:rPr lang="en" sz="3600">
                          <a:solidFill>
                            <a:srgbClr val="FFFF00"/>
                          </a:solidFill>
                          <a:latin typeface="Inconsolata"/>
                          <a:ea typeface="Inconsolata"/>
                          <a:cs typeface="Inconsolata"/>
                          <a:sym typeface="Inconsolata"/>
                        </a:rPr>
                        <a:t>AVG(G4:G6</a:t>
                      </a:r>
                      <a:r>
                        <a:rPr lang="en" sz="3600">
                          <a:solidFill>
                            <a:schemeClr val="accent6"/>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t>
                      </a:r>
                      <a:endParaRPr i="1" sz="36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265" name="Google Shape;1265;p78"/>
          <p:cNvGrpSpPr/>
          <p:nvPr/>
        </p:nvGrpSpPr>
        <p:grpSpPr>
          <a:xfrm>
            <a:off x="374086" y="658797"/>
            <a:ext cx="969876" cy="1032344"/>
            <a:chOff x="374077" y="658776"/>
            <a:chExt cx="1268973" cy="1350705"/>
          </a:xfrm>
        </p:grpSpPr>
        <p:pic>
          <p:nvPicPr>
            <p:cNvPr id="1266" name="Google Shape;1266;p78"/>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267" name="Google Shape;1267;p78"/>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268" name="Google Shape;1268;p78"/>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grpSp>
        <p:nvGrpSpPr>
          <p:cNvPr id="1269" name="Google Shape;1269;p78"/>
          <p:cNvGrpSpPr/>
          <p:nvPr/>
        </p:nvGrpSpPr>
        <p:grpSpPr>
          <a:xfrm>
            <a:off x="4741332" y="579096"/>
            <a:ext cx="1051008" cy="1093391"/>
            <a:chOff x="5390225" y="663425"/>
            <a:chExt cx="1344000" cy="1398199"/>
          </a:xfrm>
        </p:grpSpPr>
        <p:pic>
          <p:nvPicPr>
            <p:cNvPr id="1270" name="Google Shape;1270;p78"/>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271" name="Google Shape;1271;p78"/>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272" name="Google Shape;1272;p78"/>
          <p:cNvSpPr txBox="1"/>
          <p:nvPr/>
        </p:nvSpPr>
        <p:spPr>
          <a:xfrm>
            <a:off x="5792350" y="813825"/>
            <a:ext cx="33639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This is a</a:t>
            </a:r>
            <a:r>
              <a:rPr b="1" lang="en" sz="2000">
                <a:latin typeface="Roboto"/>
                <a:ea typeface="Roboto"/>
                <a:cs typeface="Roboto"/>
                <a:sym typeface="Roboto"/>
              </a:rPr>
              <a:t> nested function</a:t>
            </a:r>
            <a:r>
              <a:rPr lang="en" sz="2000">
                <a:latin typeface="Roboto"/>
                <a:ea typeface="Roboto"/>
                <a:cs typeface="Roboto"/>
                <a:sym typeface="Roboto"/>
              </a:rPr>
              <a:t>. We’ll be doing plenty </a:t>
            </a:r>
            <a:br>
              <a:rPr lang="en" sz="2000">
                <a:latin typeface="Roboto"/>
                <a:ea typeface="Roboto"/>
                <a:cs typeface="Roboto"/>
                <a:sym typeface="Roboto"/>
              </a:rPr>
            </a:br>
            <a:r>
              <a:rPr lang="en" sz="2000">
                <a:latin typeface="Roboto"/>
                <a:ea typeface="Roboto"/>
                <a:cs typeface="Roboto"/>
                <a:sym typeface="Roboto"/>
              </a:rPr>
              <a:t>of complex nests in </a:t>
            </a:r>
            <a:br>
              <a:rPr lang="en" sz="2000">
                <a:latin typeface="Roboto"/>
                <a:ea typeface="Roboto"/>
                <a:cs typeface="Roboto"/>
                <a:sym typeface="Roboto"/>
              </a:rPr>
            </a:br>
            <a:r>
              <a:rPr lang="en" sz="2000">
                <a:latin typeface="Roboto"/>
                <a:ea typeface="Roboto"/>
                <a:cs typeface="Roboto"/>
                <a:sym typeface="Roboto"/>
              </a:rPr>
              <a:t>this class.</a:t>
            </a:r>
            <a:endParaRPr sz="2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Can Code Too!</a:t>
            </a:r>
            <a:endParaRPr/>
          </a:p>
        </p:txBody>
      </p:sp>
      <p:sp>
        <p:nvSpPr>
          <p:cNvPr id="1278" name="Google Shape;1278;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Here’s a </a:t>
            </a:r>
            <a:r>
              <a:rPr lang="en"/>
              <a:t>Python snippet from the last class. </a:t>
            </a:r>
            <a:endParaRPr/>
          </a:p>
        </p:txBody>
      </p:sp>
      <p:sp>
        <p:nvSpPr>
          <p:cNvPr id="1279" name="Google Shape;127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0" name="Google Shape;1280;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81" name="Google Shape;1281;p79"/>
          <p:cNvGraphicFramePr/>
          <p:nvPr/>
        </p:nvGraphicFramePr>
        <p:xfrm>
          <a:off x="363463" y="3032438"/>
          <a:ext cx="3000000" cy="3000000"/>
        </p:xfrm>
        <a:graphic>
          <a:graphicData uri="http://schemas.openxmlformats.org/drawingml/2006/table">
            <a:tbl>
              <a:tblPr>
                <a:noFill/>
                <a:tableStyleId>{02729377-0C7D-4F50-A301-6A3DF151FAE6}</a:tableStyleId>
              </a:tblPr>
              <a:tblGrid>
                <a:gridCol w="1180000"/>
                <a:gridCol w="2227750"/>
                <a:gridCol w="3381350"/>
                <a:gridCol w="1444600"/>
              </a:tblGrid>
              <a:tr h="1184250">
                <a:tc gridSpan="4">
                  <a:txBody>
                    <a:bodyPr/>
                    <a:lstStyle/>
                    <a:p>
                      <a:pPr indent="0" lvl="0" marL="0" rtl="0" algn="l">
                        <a:spcBef>
                          <a:spcPts val="0"/>
                        </a:spcBef>
                        <a:spcAft>
                          <a:spcPts val="0"/>
                        </a:spcAft>
                        <a:buClr>
                          <a:schemeClr val="dk1"/>
                        </a:buClr>
                        <a:buSzPts val="1100"/>
                        <a:buFont typeface="Arial"/>
                        <a:buNone/>
                      </a:pPr>
                      <a:r>
                        <a:rPr lang="en" sz="2100">
                          <a:solidFill>
                            <a:srgbClr val="FFFFFF"/>
                          </a:solidFill>
                          <a:latin typeface="Inconsolata"/>
                          <a:ea typeface="Inconsolata"/>
                          <a:cs typeface="Inconsolata"/>
                          <a:sym typeface="Inconsolata"/>
                        </a:rPr>
                        <a:t>requests.get(target_url_italian, </a:t>
                      </a:r>
                      <a:r>
                        <a:rPr lang="en" sz="2100">
                          <a:solidFill>
                            <a:srgbClr val="FFFF00"/>
                          </a:solidFill>
                          <a:latin typeface="Inconsolata"/>
                          <a:ea typeface="Inconsolata"/>
                          <a:cs typeface="Inconsolata"/>
                          <a:sym typeface="Inconsolata"/>
                        </a:rPr>
                        <a:t>headers=</a:t>
                      </a:r>
                      <a:r>
                        <a:rPr lang="en" sz="2100">
                          <a:solidFill>
                            <a:srgbClr val="FFFFFF"/>
                          </a:solidFill>
                          <a:latin typeface="Inconsolata"/>
                          <a:ea typeface="Inconsolata"/>
                          <a:cs typeface="Inconsolata"/>
                          <a:sym typeface="Inconsolata"/>
                        </a:rPr>
                        <a:t>headers).json()</a:t>
                      </a:r>
                      <a:endParaRPr sz="21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100">
                          <a:solidFill>
                            <a:srgbClr val="FFFFFF"/>
                          </a:solidFill>
                          <a:latin typeface="Inconsolata"/>
                          <a:ea typeface="Inconsolata"/>
                          <a:cs typeface="Inconsolata"/>
                          <a:sym typeface="Inconsolata"/>
                        </a:rPr>
                        <a:t>requests.get(target_url_mexican, </a:t>
                      </a:r>
                      <a:r>
                        <a:rPr lang="en" sz="2100">
                          <a:solidFill>
                            <a:srgbClr val="FFFF00"/>
                          </a:solidFill>
                          <a:latin typeface="Inconsolata"/>
                          <a:ea typeface="Inconsolata"/>
                          <a:cs typeface="Inconsolata"/>
                          <a:sym typeface="Inconsolata"/>
                        </a:rPr>
                        <a:t>headers=</a:t>
                      </a:r>
                      <a:r>
                        <a:rPr lang="en" sz="2100">
                          <a:solidFill>
                            <a:srgbClr val="FFFFFF"/>
                          </a:solidFill>
                          <a:latin typeface="Inconsolata"/>
                          <a:ea typeface="Inconsolata"/>
                          <a:cs typeface="Inconsolata"/>
                          <a:sym typeface="Inconsolata"/>
                        </a:rPr>
                        <a:t>headers).json()</a:t>
                      </a:r>
                      <a:endParaRPr sz="2100">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bl>
          </a:graphicData>
        </a:graphic>
      </p:graphicFrame>
      <p:pic>
        <p:nvPicPr>
          <p:cNvPr id="1282" name="Google Shape;1282;p79"/>
          <p:cNvPicPr preferRelativeResize="0"/>
          <p:nvPr/>
        </p:nvPicPr>
        <p:blipFill>
          <a:blip r:embed="rId3">
            <a:alphaModFix/>
          </a:blip>
          <a:stretch>
            <a:fillRect/>
          </a:stretch>
        </p:blipFill>
        <p:spPr>
          <a:xfrm>
            <a:off x="3473799" y="1183050"/>
            <a:ext cx="1764375" cy="1707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Can Code Too!</a:t>
            </a:r>
            <a:endParaRPr/>
          </a:p>
        </p:txBody>
      </p:sp>
      <p:sp>
        <p:nvSpPr>
          <p:cNvPr id="1288" name="Google Shape;1288;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Syntax and capabilities may differ across technologies and platforms, but fundamental concepts remain the same.</a:t>
            </a:r>
            <a:endParaRPr/>
          </a:p>
        </p:txBody>
      </p:sp>
      <p:sp>
        <p:nvSpPr>
          <p:cNvPr id="1289" name="Google Shape;1289;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0" name="Google Shape;129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91" name="Google Shape;1291;p80"/>
          <p:cNvGraphicFramePr/>
          <p:nvPr/>
        </p:nvGraphicFramePr>
        <p:xfrm>
          <a:off x="396925" y="2386575"/>
          <a:ext cx="3000000" cy="3000000"/>
        </p:xfrm>
        <a:graphic>
          <a:graphicData uri="http://schemas.openxmlformats.org/drawingml/2006/table">
            <a:tbl>
              <a:tblPr>
                <a:noFill/>
                <a:tableStyleId>{02729377-0C7D-4F50-A301-6A3DF151FAE6}</a:tableStyleId>
              </a:tblPr>
              <a:tblGrid>
                <a:gridCol w="1496800"/>
                <a:gridCol w="751600"/>
                <a:gridCol w="4490875"/>
                <a:gridCol w="912275"/>
                <a:gridCol w="497500"/>
              </a:tblGrid>
              <a:tr h="1184250">
                <a:tc>
                  <a:txBody>
                    <a:bodyPr/>
                    <a:lstStyle/>
                    <a:p>
                      <a:pPr indent="0" lvl="0" marL="0" rtl="0" algn="l">
                        <a:spcBef>
                          <a:spcPts val="0"/>
                        </a:spcBef>
                        <a:spcAft>
                          <a:spcPts val="0"/>
                        </a:spcAft>
                        <a:buNone/>
                      </a:pPr>
                      <a:r>
                        <a:rPr lang="en" sz="1800">
                          <a:solidFill>
                            <a:srgbClr val="F3F3F3"/>
                          </a:solidFill>
                          <a:latin typeface="Inconsolata"/>
                          <a:ea typeface="Inconsolata"/>
                          <a:cs typeface="Inconsolata"/>
                          <a:sym typeface="Inconsolata"/>
                        </a:rPr>
                        <a:t>requests.</a:t>
                      </a:r>
                      <a:endParaRPr sz="1800">
                        <a:solidFill>
                          <a:srgbClr val="F3F3F3"/>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F3F3F3"/>
                          </a:solidFill>
                          <a:latin typeface="Inconsolata"/>
                          <a:ea typeface="Inconsolata"/>
                          <a:cs typeface="Inconsolata"/>
                          <a:sym typeface="Inconsolata"/>
                        </a:rPr>
                        <a:t>requests.</a:t>
                      </a:r>
                      <a:endParaRPr sz="18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get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00FFFF"/>
                          </a:solidFill>
                          <a:latin typeface="Inconsolata"/>
                          <a:ea typeface="Inconsolata"/>
                          <a:cs typeface="Inconsolata"/>
                          <a:sym typeface="Inconsolata"/>
                        </a:rPr>
                        <a:t>get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target_url_italian, headers=headers</a:t>
                      </a: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rgbClr val="000000"/>
                        </a:buClr>
                        <a:buSzPts val="1100"/>
                        <a:buFont typeface="Arial"/>
                        <a:buNone/>
                      </a:pPr>
                      <a:r>
                        <a:rPr lang="en" sz="1800">
                          <a:solidFill>
                            <a:srgbClr val="00FFFF"/>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target_url_mexican, headers=headers</a:t>
                      </a: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.json</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00FFFF"/>
                          </a:solidFill>
                          <a:latin typeface="Inconsolata"/>
                          <a:ea typeface="Inconsolata"/>
                          <a:cs typeface="Inconsolata"/>
                          <a:sym typeface="Inconsolata"/>
                        </a:rPr>
                        <a:t>.json</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
        <p:nvSpPr>
          <p:cNvPr id="1292" name="Google Shape;1292;p80"/>
          <p:cNvSpPr/>
          <p:nvPr/>
        </p:nvSpPr>
        <p:spPr>
          <a:xfrm rot="5400000">
            <a:off x="5016850" y="2055575"/>
            <a:ext cx="794700" cy="4401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0"/>
          <p:cNvSpPr txBox="1"/>
          <p:nvPr/>
        </p:nvSpPr>
        <p:spPr>
          <a:xfrm>
            <a:off x="4014625" y="1513475"/>
            <a:ext cx="15867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oboto"/>
                <a:ea typeface="Roboto"/>
                <a:cs typeface="Roboto"/>
                <a:sym typeface="Roboto"/>
              </a:rPr>
              <a:t>Arguments</a:t>
            </a:r>
            <a:endParaRPr b="1" sz="1800">
              <a:latin typeface="Roboto"/>
              <a:ea typeface="Roboto"/>
              <a:cs typeface="Roboto"/>
              <a:sym typeface="Roboto"/>
            </a:endParaRPr>
          </a:p>
        </p:txBody>
      </p:sp>
      <p:sp>
        <p:nvSpPr>
          <p:cNvPr id="1294" name="Google Shape;1294;p80"/>
          <p:cNvSpPr/>
          <p:nvPr/>
        </p:nvSpPr>
        <p:spPr>
          <a:xfrm rot="5400000">
            <a:off x="1790200" y="2055575"/>
            <a:ext cx="794700" cy="440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0"/>
          <p:cNvSpPr txBox="1"/>
          <p:nvPr/>
        </p:nvSpPr>
        <p:spPr>
          <a:xfrm>
            <a:off x="815950" y="1531275"/>
            <a:ext cx="15867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oboto"/>
                <a:ea typeface="Roboto"/>
                <a:cs typeface="Roboto"/>
                <a:sym typeface="Roboto"/>
              </a:rPr>
              <a:t>Function</a:t>
            </a:r>
            <a:endParaRPr b="1" sz="1800">
              <a:latin typeface="Roboto"/>
              <a:ea typeface="Roboto"/>
              <a:cs typeface="Roboto"/>
              <a:sym typeface="Roboto"/>
            </a:endParaRPr>
          </a:p>
        </p:txBody>
      </p:sp>
      <p:sp>
        <p:nvSpPr>
          <p:cNvPr id="1296" name="Google Shape;1296;p80"/>
          <p:cNvSpPr/>
          <p:nvPr/>
        </p:nvSpPr>
        <p:spPr>
          <a:xfrm flipH="1" rot="5400000">
            <a:off x="7159600" y="3486525"/>
            <a:ext cx="794700" cy="440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0"/>
          <p:cNvSpPr txBox="1"/>
          <p:nvPr/>
        </p:nvSpPr>
        <p:spPr>
          <a:xfrm>
            <a:off x="5194150" y="4061338"/>
            <a:ext cx="25800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800">
                <a:latin typeface="Roboto"/>
                <a:ea typeface="Roboto"/>
                <a:cs typeface="Roboto"/>
                <a:sym typeface="Roboto"/>
              </a:rPr>
              <a:t>Another Function </a:t>
            </a:r>
            <a:endParaRPr b="1" sz="1800">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1800">
                <a:latin typeface="Roboto"/>
                <a:ea typeface="Roboto"/>
                <a:cs typeface="Roboto"/>
                <a:sym typeface="Roboto"/>
              </a:rPr>
              <a:t>(Chained)</a:t>
            </a:r>
            <a:endParaRPr sz="1800">
              <a:latin typeface="Roboto"/>
              <a:ea typeface="Roboto"/>
              <a:cs typeface="Roboto"/>
              <a:sym typeface="Roboto"/>
            </a:endParaRPr>
          </a:p>
          <a:p>
            <a:pPr indent="0" lvl="0" marL="0" rtl="0" algn="r">
              <a:spcBef>
                <a:spcPts val="0"/>
              </a:spcBef>
              <a:spcAft>
                <a:spcPts val="0"/>
              </a:spcAft>
              <a:buNone/>
            </a:pPr>
            <a:r>
              <a:t/>
            </a:r>
            <a:endParaRPr b="1" sz="18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3" name="Google Shape;1303;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4" name="Google Shape;1304;p8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Excel Playground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Few Admin Things</a:t>
            </a:r>
            <a:endParaRPr/>
          </a:p>
        </p:txBody>
      </p:sp>
      <p:sp>
        <p:nvSpPr>
          <p:cNvPr id="1094" name="Google Shape;109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5" name="Google Shape;1095;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0" name="Google Shape;1310;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1" name="Google Shape;1311;p8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Named Ranges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pic>
        <p:nvPicPr>
          <p:cNvPr id="1316" name="Google Shape;1316;p83"/>
          <p:cNvPicPr preferRelativeResize="0"/>
          <p:nvPr/>
        </p:nvPicPr>
        <p:blipFill rotWithShape="1">
          <a:blip r:embed="rId3">
            <a:alphaModFix/>
          </a:blip>
          <a:srcRect b="0" l="0" r="0" t="0"/>
          <a:stretch/>
        </p:blipFill>
        <p:spPr>
          <a:xfrm rot="5400000">
            <a:off x="5863648" y="1464040"/>
            <a:ext cx="1510001" cy="1145930"/>
          </a:xfrm>
          <a:prstGeom prst="rect">
            <a:avLst/>
          </a:prstGeom>
          <a:noFill/>
          <a:ln>
            <a:noFill/>
          </a:ln>
        </p:spPr>
      </p:pic>
      <p:pic>
        <p:nvPicPr>
          <p:cNvPr id="1317" name="Google Shape;1317;p83"/>
          <p:cNvPicPr preferRelativeResize="0"/>
          <p:nvPr/>
        </p:nvPicPr>
        <p:blipFill rotWithShape="1">
          <a:blip r:embed="rId4">
            <a:alphaModFix/>
          </a:blip>
          <a:srcRect b="0" l="0" r="0" t="0"/>
          <a:stretch/>
        </p:blipFill>
        <p:spPr>
          <a:xfrm rot="5400000">
            <a:off x="152678" y="2261275"/>
            <a:ext cx="1959153" cy="1486787"/>
          </a:xfrm>
          <a:prstGeom prst="rect">
            <a:avLst/>
          </a:prstGeom>
          <a:noFill/>
          <a:ln>
            <a:noFill/>
          </a:ln>
        </p:spPr>
      </p:pic>
      <p:sp>
        <p:nvSpPr>
          <p:cNvPr id="1318" name="Google Shape;1318;p83"/>
          <p:cNvSpPr/>
          <p:nvPr/>
        </p:nvSpPr>
        <p:spPr>
          <a:xfrm rot="-5400000">
            <a:off x="3760352" y="487204"/>
            <a:ext cx="400630" cy="3991991"/>
          </a:xfrm>
          <a:prstGeom prst="downArrow">
            <a:avLst>
              <a:gd fmla="val 60220" name="adj1"/>
              <a:gd fmla="val 50000" name="adj2"/>
            </a:avLst>
          </a:prstGeom>
          <a:solidFill>
            <a:srgbClr val="B6D6FF">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9" name="Google Shape;1319;p83"/>
          <p:cNvSpPr txBox="1"/>
          <p:nvPr/>
        </p:nvSpPr>
        <p:spPr>
          <a:xfrm>
            <a:off x="2063413" y="2067444"/>
            <a:ext cx="3229562"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criteria is met…</a:t>
            </a:r>
            <a:endParaRPr sz="1100">
              <a:latin typeface="Inconsolata"/>
              <a:ea typeface="Inconsolata"/>
              <a:cs typeface="Inconsolata"/>
              <a:sym typeface="Inconsolata"/>
            </a:endParaRPr>
          </a:p>
        </p:txBody>
      </p:sp>
      <p:sp>
        <p:nvSpPr>
          <p:cNvPr id="1320" name="Google Shape;1320;p83"/>
          <p:cNvSpPr txBox="1"/>
          <p:nvPr/>
        </p:nvSpPr>
        <p:spPr>
          <a:xfrm>
            <a:off x="388861" y="2799827"/>
            <a:ext cx="1217868" cy="3924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lt1"/>
                </a:solidFill>
                <a:latin typeface="Roboto"/>
                <a:ea typeface="Roboto"/>
                <a:cs typeface="Roboto"/>
                <a:sym typeface="Roboto"/>
              </a:rPr>
              <a:t>Step 1</a:t>
            </a:r>
            <a:endParaRPr sz="1100">
              <a:latin typeface="Roboto"/>
              <a:ea typeface="Roboto"/>
              <a:cs typeface="Roboto"/>
              <a:sym typeface="Roboto"/>
            </a:endParaRPr>
          </a:p>
        </p:txBody>
      </p:sp>
      <p:sp>
        <p:nvSpPr>
          <p:cNvPr id="1321" name="Google Shape;1321;p83"/>
          <p:cNvSpPr txBox="1"/>
          <p:nvPr/>
        </p:nvSpPr>
        <p:spPr>
          <a:xfrm>
            <a:off x="2063413" y="3125015"/>
            <a:ext cx="3690886"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criteria is </a:t>
            </a:r>
            <a:r>
              <a:rPr b="1" i="1" lang="en" sz="1800">
                <a:solidFill>
                  <a:schemeClr val="dk1"/>
                </a:solidFill>
                <a:highlight>
                  <a:srgbClr val="FFFF00"/>
                </a:highlight>
                <a:latin typeface="Inconsolata"/>
                <a:ea typeface="Inconsolata"/>
                <a:cs typeface="Inconsolata"/>
                <a:sym typeface="Inconsolata"/>
              </a:rPr>
              <a:t>not</a:t>
            </a:r>
            <a:r>
              <a:rPr lang="en" sz="1800">
                <a:solidFill>
                  <a:schemeClr val="dk1"/>
                </a:solidFill>
                <a:latin typeface="Inconsolata"/>
                <a:ea typeface="Inconsolata"/>
                <a:cs typeface="Inconsolata"/>
                <a:sym typeface="Inconsolata"/>
              </a:rPr>
              <a:t> met…</a:t>
            </a:r>
            <a:endParaRPr sz="1100">
              <a:latin typeface="Inconsolata"/>
              <a:ea typeface="Inconsolata"/>
              <a:cs typeface="Inconsolata"/>
              <a:sym typeface="Inconsolata"/>
            </a:endParaRPr>
          </a:p>
        </p:txBody>
      </p:sp>
      <p:sp>
        <p:nvSpPr>
          <p:cNvPr id="1322" name="Google Shape;1322;p83"/>
          <p:cNvSpPr txBox="1"/>
          <p:nvPr/>
        </p:nvSpPr>
        <p:spPr>
          <a:xfrm>
            <a:off x="6036250" y="1728518"/>
            <a:ext cx="909239"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Roboto"/>
                <a:ea typeface="Roboto"/>
                <a:cs typeface="Roboto"/>
                <a:sym typeface="Roboto"/>
              </a:rPr>
              <a:t>Step </a:t>
            </a:r>
            <a:br>
              <a:rPr lang="en" sz="1800">
                <a:solidFill>
                  <a:schemeClr val="lt1"/>
                </a:solidFill>
                <a:latin typeface="Roboto"/>
                <a:ea typeface="Roboto"/>
                <a:cs typeface="Roboto"/>
                <a:sym typeface="Roboto"/>
              </a:rPr>
            </a:br>
            <a:r>
              <a:rPr lang="en" sz="1800">
                <a:solidFill>
                  <a:schemeClr val="lt1"/>
                </a:solidFill>
                <a:latin typeface="Roboto"/>
                <a:ea typeface="Roboto"/>
                <a:cs typeface="Roboto"/>
                <a:sym typeface="Roboto"/>
              </a:rPr>
              <a:t>2a</a:t>
            </a:r>
            <a:endParaRPr sz="1100">
              <a:latin typeface="Roboto"/>
              <a:ea typeface="Roboto"/>
              <a:cs typeface="Roboto"/>
              <a:sym typeface="Roboto"/>
            </a:endParaRPr>
          </a:p>
        </p:txBody>
      </p:sp>
      <p:sp>
        <p:nvSpPr>
          <p:cNvPr id="1323" name="Google Shape;1323;p83"/>
          <p:cNvSpPr/>
          <p:nvPr/>
        </p:nvSpPr>
        <p:spPr>
          <a:xfrm rot="-5400000">
            <a:off x="3760352" y="1587671"/>
            <a:ext cx="400630" cy="3991988"/>
          </a:xfrm>
          <a:prstGeom prst="downArrow">
            <a:avLst>
              <a:gd fmla="val 60220" name="adj1"/>
              <a:gd fmla="val 50000" name="adj2"/>
            </a:avLst>
          </a:prstGeom>
          <a:solidFill>
            <a:srgbClr val="B6D6FF">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24" name="Google Shape;1324;p83"/>
          <p:cNvPicPr preferRelativeResize="0"/>
          <p:nvPr/>
        </p:nvPicPr>
        <p:blipFill rotWithShape="1">
          <a:blip r:embed="rId3">
            <a:alphaModFix/>
          </a:blip>
          <a:srcRect b="0" l="0" r="0" t="0"/>
          <a:stretch/>
        </p:blipFill>
        <p:spPr>
          <a:xfrm rot="5400000">
            <a:off x="5863648" y="3480175"/>
            <a:ext cx="1510001" cy="1145930"/>
          </a:xfrm>
          <a:prstGeom prst="rect">
            <a:avLst/>
          </a:prstGeom>
          <a:noFill/>
          <a:ln>
            <a:noFill/>
          </a:ln>
        </p:spPr>
      </p:pic>
      <p:sp>
        <p:nvSpPr>
          <p:cNvPr id="1325" name="Google Shape;1325;p83"/>
          <p:cNvSpPr txBox="1"/>
          <p:nvPr/>
        </p:nvSpPr>
        <p:spPr>
          <a:xfrm>
            <a:off x="6045684" y="3751619"/>
            <a:ext cx="909239"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Roboto"/>
                <a:ea typeface="Roboto"/>
                <a:cs typeface="Roboto"/>
                <a:sym typeface="Roboto"/>
              </a:rPr>
              <a:t>Step 2b</a:t>
            </a:r>
            <a:endParaRPr sz="1100">
              <a:latin typeface="Roboto"/>
              <a:ea typeface="Roboto"/>
              <a:cs typeface="Roboto"/>
              <a:sym typeface="Roboto"/>
            </a:endParaRPr>
          </a:p>
        </p:txBody>
      </p:sp>
      <p:sp>
        <p:nvSpPr>
          <p:cNvPr id="1326" name="Google Shape;1326;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Conditionals: If This, Then That</a:t>
            </a:r>
            <a:endParaRPr/>
          </a:p>
        </p:txBody>
      </p:sp>
      <p:sp>
        <p:nvSpPr>
          <p:cNvPr id="1327" name="Google Shape;1327;p83"/>
          <p:cNvSpPr txBox="1"/>
          <p:nvPr>
            <p:ph idx="1" type="subTitle"/>
          </p:nvPr>
        </p:nvSpPr>
        <p:spPr>
          <a:xfrm>
            <a:off x="0" y="675975"/>
            <a:ext cx="6564000" cy="933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Conditionals present a way to control the flow of logic based on certain criteria being met. This is a </a:t>
            </a:r>
            <a:r>
              <a:rPr b="1" lang="en"/>
              <a:t>core building block</a:t>
            </a:r>
            <a:r>
              <a:rPr lang="en">
                <a:latin typeface="Roboto Light"/>
                <a:ea typeface="Roboto Light"/>
                <a:cs typeface="Roboto Light"/>
                <a:sym typeface="Roboto Light"/>
              </a:rPr>
              <a:t> of all languages.</a:t>
            </a:r>
            <a:endParaRPr>
              <a:latin typeface="Roboto Light"/>
              <a:ea typeface="Roboto Light"/>
              <a:cs typeface="Roboto Light"/>
              <a:sym typeface="Roboto Light"/>
            </a:endParaRPr>
          </a:p>
        </p:txBody>
      </p:sp>
      <p:sp>
        <p:nvSpPr>
          <p:cNvPr id="1328" name="Google Shape;1328;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9" name="Google Shape;1329;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pic>
        <p:nvPicPr>
          <p:cNvPr id="1334" name="Google Shape;1334;p84"/>
          <p:cNvPicPr preferRelativeResize="0"/>
          <p:nvPr/>
        </p:nvPicPr>
        <p:blipFill rotWithShape="1">
          <a:blip r:embed="rId3">
            <a:alphaModFix/>
          </a:blip>
          <a:srcRect b="0" l="0" r="0" t="0"/>
          <a:stretch/>
        </p:blipFill>
        <p:spPr>
          <a:xfrm rot="5400000">
            <a:off x="5863648" y="1464040"/>
            <a:ext cx="1510001" cy="1145930"/>
          </a:xfrm>
          <a:prstGeom prst="rect">
            <a:avLst/>
          </a:prstGeom>
          <a:noFill/>
          <a:ln>
            <a:noFill/>
          </a:ln>
        </p:spPr>
      </p:pic>
      <p:pic>
        <p:nvPicPr>
          <p:cNvPr id="1335" name="Google Shape;1335;p84"/>
          <p:cNvPicPr preferRelativeResize="0"/>
          <p:nvPr/>
        </p:nvPicPr>
        <p:blipFill rotWithShape="1">
          <a:blip r:embed="rId4">
            <a:alphaModFix/>
          </a:blip>
          <a:srcRect b="0" l="0" r="0" t="0"/>
          <a:stretch/>
        </p:blipFill>
        <p:spPr>
          <a:xfrm rot="5400000">
            <a:off x="152678" y="2261275"/>
            <a:ext cx="1959153" cy="1486787"/>
          </a:xfrm>
          <a:prstGeom prst="rect">
            <a:avLst/>
          </a:prstGeom>
          <a:noFill/>
          <a:ln>
            <a:noFill/>
          </a:ln>
        </p:spPr>
      </p:pic>
      <p:sp>
        <p:nvSpPr>
          <p:cNvPr id="1336" name="Google Shape;1336;p84"/>
          <p:cNvSpPr/>
          <p:nvPr/>
        </p:nvSpPr>
        <p:spPr>
          <a:xfrm rot="-5400000">
            <a:off x="3760352" y="487204"/>
            <a:ext cx="400630" cy="3991991"/>
          </a:xfrm>
          <a:prstGeom prst="downArrow">
            <a:avLst>
              <a:gd fmla="val 60220" name="adj1"/>
              <a:gd fmla="val 50000" name="adj2"/>
            </a:avLst>
          </a:prstGeom>
          <a:solidFill>
            <a:srgbClr val="B6D6FF">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37" name="Google Shape;1337;p84"/>
          <p:cNvSpPr txBox="1"/>
          <p:nvPr/>
        </p:nvSpPr>
        <p:spPr>
          <a:xfrm>
            <a:off x="6042349" y="2090965"/>
            <a:ext cx="909239" cy="5309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Set Cell to </a:t>
            </a:r>
            <a:r>
              <a:rPr b="1" lang="en" sz="1800">
                <a:solidFill>
                  <a:schemeClr val="lt1"/>
                </a:solidFill>
                <a:latin typeface="Inconsolata"/>
                <a:ea typeface="Inconsolata"/>
                <a:cs typeface="Inconsolata"/>
                <a:sym typeface="Inconsolata"/>
              </a:rPr>
              <a:t>True</a:t>
            </a:r>
            <a:endParaRPr sz="1100">
              <a:latin typeface="Inconsolata"/>
              <a:ea typeface="Inconsolata"/>
              <a:cs typeface="Inconsolata"/>
              <a:sym typeface="Inconsolata"/>
            </a:endParaRPr>
          </a:p>
        </p:txBody>
      </p:sp>
      <p:sp>
        <p:nvSpPr>
          <p:cNvPr id="1338" name="Google Shape;1338;p84"/>
          <p:cNvSpPr/>
          <p:nvPr/>
        </p:nvSpPr>
        <p:spPr>
          <a:xfrm rot="-5400000">
            <a:off x="3760352" y="1587671"/>
            <a:ext cx="400630" cy="3991988"/>
          </a:xfrm>
          <a:prstGeom prst="downArrow">
            <a:avLst>
              <a:gd fmla="val 60220" name="adj1"/>
              <a:gd fmla="val 50000" name="adj2"/>
            </a:avLst>
          </a:prstGeom>
          <a:solidFill>
            <a:srgbClr val="FFC000">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39" name="Google Shape;1339;p84"/>
          <p:cNvPicPr preferRelativeResize="0"/>
          <p:nvPr/>
        </p:nvPicPr>
        <p:blipFill rotWithShape="1">
          <a:blip r:embed="rId5">
            <a:alphaModFix/>
          </a:blip>
          <a:srcRect b="0" l="0" r="0" t="0"/>
          <a:stretch/>
        </p:blipFill>
        <p:spPr>
          <a:xfrm rot="5400000">
            <a:off x="5863649" y="3480175"/>
            <a:ext cx="1510001" cy="1145930"/>
          </a:xfrm>
          <a:prstGeom prst="rect">
            <a:avLst/>
          </a:prstGeom>
          <a:noFill/>
          <a:ln>
            <a:noFill/>
          </a:ln>
        </p:spPr>
      </p:pic>
      <p:sp>
        <p:nvSpPr>
          <p:cNvPr id="1340" name="Google Shape;1340;p84"/>
          <p:cNvSpPr txBox="1"/>
          <p:nvPr/>
        </p:nvSpPr>
        <p:spPr>
          <a:xfrm>
            <a:off x="396308" y="2674291"/>
            <a:ext cx="1171235"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chemeClr val="lt1"/>
                </a:solidFill>
                <a:latin typeface="Arial"/>
                <a:ea typeface="Arial"/>
                <a:cs typeface="Arial"/>
                <a:sym typeface="Arial"/>
              </a:rPr>
              <a:t>Determine </a:t>
            </a:r>
            <a:r>
              <a:rPr b="1" lang="en" sz="2100">
                <a:solidFill>
                  <a:schemeClr val="lt1"/>
                </a:solidFill>
                <a:latin typeface="Inconsolata"/>
                <a:ea typeface="Inconsolata"/>
                <a:cs typeface="Inconsolata"/>
                <a:sym typeface="Inconsolata"/>
              </a:rPr>
              <a:t>D2</a:t>
            </a:r>
            <a:r>
              <a:rPr lang="en" sz="1500">
                <a:solidFill>
                  <a:schemeClr val="lt1"/>
                </a:solidFill>
                <a:latin typeface="Arial"/>
                <a:ea typeface="Arial"/>
                <a:cs typeface="Arial"/>
                <a:sym typeface="Arial"/>
              </a:rPr>
              <a:t>’s Value</a:t>
            </a:r>
            <a:endParaRPr sz="1100"/>
          </a:p>
        </p:txBody>
      </p:sp>
      <p:sp>
        <p:nvSpPr>
          <p:cNvPr id="1341" name="Google Shape;1341;p84"/>
          <p:cNvSpPr txBox="1"/>
          <p:nvPr/>
        </p:nvSpPr>
        <p:spPr>
          <a:xfrm>
            <a:off x="2046692" y="2037608"/>
            <a:ext cx="3229562"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 </a:t>
            </a:r>
            <a:r>
              <a:rPr lang="en" sz="1800">
                <a:solidFill>
                  <a:schemeClr val="dk1"/>
                </a:solidFill>
                <a:latin typeface="Inconsolata"/>
                <a:ea typeface="Inconsolata"/>
                <a:cs typeface="Inconsolata"/>
                <a:sym typeface="Inconsolata"/>
              </a:rPr>
              <a:t>&gt; </a:t>
            </a:r>
            <a:r>
              <a:rPr lang="en" sz="1800">
                <a:solidFill>
                  <a:schemeClr val="dk1"/>
                </a:solidFill>
                <a:latin typeface="Inconsolata"/>
                <a:ea typeface="Inconsolata"/>
                <a:cs typeface="Inconsolata"/>
                <a:sym typeface="Inconsolata"/>
              </a:rPr>
              <a:t>5</a:t>
            </a:r>
            <a:endParaRPr sz="1100">
              <a:latin typeface="Inconsolata"/>
              <a:ea typeface="Inconsolata"/>
              <a:cs typeface="Inconsolata"/>
              <a:sym typeface="Inconsolata"/>
            </a:endParaRPr>
          </a:p>
        </p:txBody>
      </p:sp>
      <p:sp>
        <p:nvSpPr>
          <p:cNvPr id="1342" name="Google Shape;1342;p84"/>
          <p:cNvSpPr txBox="1"/>
          <p:nvPr/>
        </p:nvSpPr>
        <p:spPr>
          <a:xfrm>
            <a:off x="2046692" y="3169668"/>
            <a:ext cx="3690886"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 </a:t>
            </a:r>
            <a:r>
              <a:rPr lang="en" sz="1800">
                <a:solidFill>
                  <a:schemeClr val="dk1"/>
                </a:solidFill>
                <a:latin typeface="Inconsolata"/>
                <a:ea typeface="Inconsolata"/>
                <a:cs typeface="Inconsolata"/>
                <a:sym typeface="Inconsolata"/>
              </a:rPr>
              <a:t>&lt;=5</a:t>
            </a:r>
            <a:endParaRPr sz="1100">
              <a:latin typeface="Inconsolata"/>
              <a:ea typeface="Inconsolata"/>
              <a:cs typeface="Inconsolata"/>
              <a:sym typeface="Inconsolata"/>
            </a:endParaRPr>
          </a:p>
        </p:txBody>
      </p:sp>
      <p:sp>
        <p:nvSpPr>
          <p:cNvPr id="1343" name="Google Shape;1343;p84"/>
          <p:cNvSpPr txBox="1"/>
          <p:nvPr/>
        </p:nvSpPr>
        <p:spPr>
          <a:xfrm>
            <a:off x="6036250" y="3381111"/>
            <a:ext cx="909239" cy="5309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Set Cell to </a:t>
            </a:r>
            <a:r>
              <a:rPr b="1" lang="en" sz="1800">
                <a:solidFill>
                  <a:schemeClr val="lt1"/>
                </a:solidFill>
                <a:latin typeface="Inconsolata"/>
                <a:ea typeface="Inconsolata"/>
                <a:cs typeface="Inconsolata"/>
                <a:sym typeface="Inconsolata"/>
              </a:rPr>
              <a:t>False</a:t>
            </a:r>
            <a:endParaRPr sz="1100">
              <a:latin typeface="Inconsolata"/>
              <a:ea typeface="Inconsolata"/>
              <a:cs typeface="Inconsolata"/>
              <a:sym typeface="Inconsolata"/>
            </a:endParaRPr>
          </a:p>
        </p:txBody>
      </p:sp>
      <p:sp>
        <p:nvSpPr>
          <p:cNvPr id="1344" name="Google Shape;1344;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Conditionals: If This, Then That</a:t>
            </a:r>
            <a:endParaRPr>
              <a:solidFill>
                <a:schemeClr val="dk1"/>
              </a:solidFill>
            </a:endParaRPr>
          </a:p>
          <a:p>
            <a:pPr indent="0" lvl="0" marL="0" rtl="0" algn="l">
              <a:spcBef>
                <a:spcPts val="0"/>
              </a:spcBef>
              <a:spcAft>
                <a:spcPts val="0"/>
              </a:spcAft>
              <a:buNone/>
            </a:pPr>
            <a:r>
              <a:t/>
            </a:r>
            <a:endParaRPr/>
          </a:p>
        </p:txBody>
      </p:sp>
      <p:sp>
        <p:nvSpPr>
          <p:cNvPr id="1345" name="Google Shape;1345;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a:latin typeface="Inconsolata"/>
                <a:ea typeface="Inconsolata"/>
                <a:cs typeface="Inconsolata"/>
                <a:sym typeface="Inconsolata"/>
              </a:rPr>
              <a:t>=IF(D2&gt;5,TRUE,FALSE)</a:t>
            </a:r>
            <a:endParaRPr sz="3000">
              <a:latin typeface="Inconsolata"/>
              <a:ea typeface="Inconsolata"/>
              <a:cs typeface="Inconsolata"/>
              <a:sym typeface="Inconsolata"/>
            </a:endParaRPr>
          </a:p>
        </p:txBody>
      </p:sp>
      <p:sp>
        <p:nvSpPr>
          <p:cNvPr id="1346" name="Google Shape;134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7" name="Google Shape;1347;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sp>
        <p:nvSpPr>
          <p:cNvPr id="1352" name="Google Shape;1352;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3" name="Google Shape;1353;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54" name="Google Shape;1354;p85"/>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355" name="Google Shape;1355;p85"/>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1356" name="Google Shape;1356;p85"/>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5"/>
          <p:cNvSpPr txBox="1"/>
          <p:nvPr/>
        </p:nvSpPr>
        <p:spPr>
          <a:xfrm>
            <a:off x="1863650" y="1873225"/>
            <a:ext cx="68694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Light"/>
                <a:ea typeface="Roboto Light"/>
                <a:cs typeface="Roboto Light"/>
                <a:sym typeface="Roboto Light"/>
              </a:rPr>
              <a:t>But what if we want to </a:t>
            </a:r>
            <a:r>
              <a:rPr b="1" lang="en" sz="4800">
                <a:solidFill>
                  <a:srgbClr val="FF00FF"/>
                </a:solidFill>
                <a:latin typeface="Roboto"/>
                <a:ea typeface="Roboto"/>
                <a:cs typeface="Roboto"/>
                <a:sym typeface="Roboto"/>
              </a:rPr>
              <a:t>combine </a:t>
            </a:r>
            <a:r>
              <a:rPr lang="en" sz="4800">
                <a:solidFill>
                  <a:srgbClr val="FFFFFF"/>
                </a:solidFill>
                <a:latin typeface="Roboto Light"/>
                <a:ea typeface="Roboto Light"/>
                <a:cs typeface="Roboto Light"/>
                <a:sym typeface="Roboto Light"/>
              </a:rPr>
              <a:t>conditions</a:t>
            </a:r>
            <a:r>
              <a:rPr lang="en" sz="4800">
                <a:solidFill>
                  <a:srgbClr val="FFFFFF"/>
                </a:solidFill>
                <a:latin typeface="Roboto Light"/>
                <a:ea typeface="Roboto Light"/>
                <a:cs typeface="Roboto Light"/>
                <a:sym typeface="Roboto Light"/>
              </a:rPr>
              <a:t>?</a:t>
            </a:r>
            <a:endParaRPr sz="4800">
              <a:solidFill>
                <a:srgbClr val="FFFFFF"/>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pic>
        <p:nvPicPr>
          <p:cNvPr id="1362" name="Google Shape;1362;p86"/>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363" name="Google Shape;136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4" name="Google Shape;1364;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5" name="Google Shape;1365;p86"/>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1366" name="Google Shape;1366;p86"/>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6"/>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dk1"/>
                </a:solidFill>
                <a:latin typeface="Inconsolata"/>
                <a:ea typeface="Inconsolata"/>
                <a:cs typeface="Inconsolata"/>
                <a:sym typeface="Inconsolata"/>
              </a:rPr>
              <a:t>AND, NOT, OR </a:t>
            </a:r>
            <a:endParaRPr sz="4800">
              <a:latin typeface="Inconsolata"/>
              <a:ea typeface="Inconsolata"/>
              <a:cs typeface="Inconsolata"/>
              <a:sym typeface="Inconsolat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Google Shape;1372;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373" name="Google Shape;1373;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4" name="Google Shape;1374;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375" name="Google Shape;1375;p87"/>
          <p:cNvGraphicFramePr/>
          <p:nvPr/>
        </p:nvGraphicFramePr>
        <p:xfrm>
          <a:off x="374075" y="2439338"/>
          <a:ext cx="3000000" cy="3000000"/>
        </p:xfrm>
        <a:graphic>
          <a:graphicData uri="http://schemas.openxmlformats.org/drawingml/2006/table">
            <a:tbl>
              <a:tblPr>
                <a:noFill/>
                <a:tableStyleId>{02729377-0C7D-4F50-A301-6A3DF151FAE6}</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=IF(</a:t>
                      </a:r>
                      <a:r>
                        <a:rPr lang="en" sz="3600">
                          <a:solidFill>
                            <a:srgbClr val="FFFF00"/>
                          </a:solidFill>
                          <a:latin typeface="Inconsolata"/>
                          <a:ea typeface="Inconsolata"/>
                          <a:cs typeface="Inconsolata"/>
                          <a:sym typeface="Inconsolata"/>
                        </a:rPr>
                        <a:t>AND</a:t>
                      </a:r>
                      <a:r>
                        <a:rPr lang="en" sz="3600">
                          <a:solidFill>
                            <a:srgbClr val="F3F3F3"/>
                          </a:solidFill>
                          <a:latin typeface="Inconsolata"/>
                          <a:ea typeface="Inconsolata"/>
                          <a:cs typeface="Inconsolata"/>
                          <a:sym typeface="Inconsolata"/>
                        </a:rPr>
                        <a:t>(D2&gt;5, D2&lt;10),TRUE,FALSE)</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376" name="Google Shape;1376;p87"/>
          <p:cNvGrpSpPr/>
          <p:nvPr/>
        </p:nvGrpSpPr>
        <p:grpSpPr>
          <a:xfrm>
            <a:off x="374086" y="658797"/>
            <a:ext cx="969876" cy="1032344"/>
            <a:chOff x="374077" y="658776"/>
            <a:chExt cx="1268973" cy="1350705"/>
          </a:xfrm>
        </p:grpSpPr>
        <p:pic>
          <p:nvPicPr>
            <p:cNvPr id="1377" name="Google Shape;1377;p87"/>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378" name="Google Shape;1378;p87"/>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379" name="Google Shape;1379;p87"/>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But what if we want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a:t>
            </a:r>
            <a:r>
              <a:rPr b="1" lang="en" sz="1800">
                <a:solidFill>
                  <a:srgbClr val="FF00FF"/>
                </a:solidFill>
                <a:latin typeface="Roboto"/>
                <a:ea typeface="Roboto"/>
                <a:cs typeface="Roboto"/>
                <a:sym typeface="Roboto"/>
              </a:rPr>
              <a:t>combine</a:t>
            </a:r>
            <a:r>
              <a:rPr b="1" lang="en" sz="1800">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conditions?</a:t>
            </a:r>
            <a:endParaRPr sz="1800">
              <a:latin typeface="Roboto"/>
              <a:ea typeface="Roboto"/>
              <a:cs typeface="Roboto"/>
              <a:sym typeface="Roboto"/>
            </a:endParaRPr>
          </a:p>
        </p:txBody>
      </p:sp>
      <p:grpSp>
        <p:nvGrpSpPr>
          <p:cNvPr id="1380" name="Google Shape;1380;p87"/>
          <p:cNvGrpSpPr/>
          <p:nvPr/>
        </p:nvGrpSpPr>
        <p:grpSpPr>
          <a:xfrm>
            <a:off x="4741332" y="579096"/>
            <a:ext cx="1051008" cy="1093391"/>
            <a:chOff x="5390225" y="663425"/>
            <a:chExt cx="1344000" cy="1398199"/>
          </a:xfrm>
        </p:grpSpPr>
        <p:pic>
          <p:nvPicPr>
            <p:cNvPr id="1381" name="Google Shape;1381;p87"/>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382" name="Google Shape;1382;p87"/>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383" name="Google Shape;1383;p87"/>
          <p:cNvSpPr txBox="1"/>
          <p:nvPr/>
        </p:nvSpPr>
        <p:spPr>
          <a:xfrm>
            <a:off x="5792350" y="813825"/>
            <a:ext cx="31347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Inconsolata"/>
                <a:ea typeface="Inconsolata"/>
                <a:cs typeface="Inconsolata"/>
                <a:sym typeface="Inconsolata"/>
              </a:rPr>
              <a:t>AND, NOT, OR </a:t>
            </a:r>
            <a:endParaRPr sz="3000">
              <a:latin typeface="Inconsolata"/>
              <a:ea typeface="Inconsolata"/>
              <a:cs typeface="Inconsolata"/>
              <a:sym typeface="Inconsolat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pic>
        <p:nvPicPr>
          <p:cNvPr id="1388" name="Google Shape;1388;p88"/>
          <p:cNvPicPr preferRelativeResize="0"/>
          <p:nvPr/>
        </p:nvPicPr>
        <p:blipFill rotWithShape="1">
          <a:blip r:embed="rId3">
            <a:alphaModFix/>
          </a:blip>
          <a:srcRect b="0" l="0" r="0" t="0"/>
          <a:stretch/>
        </p:blipFill>
        <p:spPr>
          <a:xfrm rot="5400000">
            <a:off x="5863648" y="1464040"/>
            <a:ext cx="1510001" cy="1145930"/>
          </a:xfrm>
          <a:prstGeom prst="rect">
            <a:avLst/>
          </a:prstGeom>
          <a:noFill/>
          <a:ln>
            <a:noFill/>
          </a:ln>
        </p:spPr>
      </p:pic>
      <p:pic>
        <p:nvPicPr>
          <p:cNvPr id="1389" name="Google Shape;1389;p88"/>
          <p:cNvPicPr preferRelativeResize="0"/>
          <p:nvPr/>
        </p:nvPicPr>
        <p:blipFill rotWithShape="1">
          <a:blip r:embed="rId4">
            <a:alphaModFix/>
          </a:blip>
          <a:srcRect b="0" l="0" r="0" t="0"/>
          <a:stretch/>
        </p:blipFill>
        <p:spPr>
          <a:xfrm rot="5400000">
            <a:off x="152678" y="2261275"/>
            <a:ext cx="1959153" cy="1486787"/>
          </a:xfrm>
          <a:prstGeom prst="rect">
            <a:avLst/>
          </a:prstGeom>
          <a:noFill/>
          <a:ln>
            <a:noFill/>
          </a:ln>
        </p:spPr>
      </p:pic>
      <p:sp>
        <p:nvSpPr>
          <p:cNvPr id="1390" name="Google Shape;1390;p88"/>
          <p:cNvSpPr/>
          <p:nvPr/>
        </p:nvSpPr>
        <p:spPr>
          <a:xfrm rot="-5400000">
            <a:off x="3760352" y="487204"/>
            <a:ext cx="400630" cy="3991991"/>
          </a:xfrm>
          <a:prstGeom prst="downArrow">
            <a:avLst>
              <a:gd fmla="val 60220" name="adj1"/>
              <a:gd fmla="val 50000" name="adj2"/>
            </a:avLst>
          </a:prstGeom>
          <a:solidFill>
            <a:srgbClr val="B6D6FF">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91" name="Google Shape;1391;p88"/>
          <p:cNvSpPr txBox="1"/>
          <p:nvPr/>
        </p:nvSpPr>
        <p:spPr>
          <a:xfrm>
            <a:off x="6042349" y="2090965"/>
            <a:ext cx="909239" cy="5309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Roboto"/>
                <a:ea typeface="Roboto"/>
                <a:cs typeface="Roboto"/>
                <a:sym typeface="Roboto"/>
              </a:rPr>
              <a:t>Set Cell to</a:t>
            </a:r>
            <a:r>
              <a:rPr b="1" lang="en" sz="1200">
                <a:solidFill>
                  <a:schemeClr val="dk1"/>
                </a:solidFill>
                <a:latin typeface="Arial"/>
                <a:ea typeface="Arial"/>
                <a:cs typeface="Arial"/>
                <a:sym typeface="Arial"/>
              </a:rPr>
              <a:t> </a:t>
            </a:r>
            <a:r>
              <a:rPr b="1" lang="en" sz="1800">
                <a:solidFill>
                  <a:schemeClr val="lt1"/>
                </a:solidFill>
                <a:latin typeface="Inconsolata"/>
                <a:ea typeface="Inconsolata"/>
                <a:cs typeface="Inconsolata"/>
                <a:sym typeface="Inconsolata"/>
              </a:rPr>
              <a:t>True</a:t>
            </a:r>
            <a:endParaRPr sz="1100">
              <a:latin typeface="Inconsolata"/>
              <a:ea typeface="Inconsolata"/>
              <a:cs typeface="Inconsolata"/>
              <a:sym typeface="Inconsolata"/>
            </a:endParaRPr>
          </a:p>
        </p:txBody>
      </p:sp>
      <p:sp>
        <p:nvSpPr>
          <p:cNvPr id="1392" name="Google Shape;1392;p88"/>
          <p:cNvSpPr/>
          <p:nvPr/>
        </p:nvSpPr>
        <p:spPr>
          <a:xfrm rot="-5400000">
            <a:off x="3760352" y="1587671"/>
            <a:ext cx="400630" cy="3991988"/>
          </a:xfrm>
          <a:prstGeom prst="downArrow">
            <a:avLst>
              <a:gd fmla="val 60220" name="adj1"/>
              <a:gd fmla="val 50000" name="adj2"/>
            </a:avLst>
          </a:prstGeom>
          <a:solidFill>
            <a:srgbClr val="FFC000">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93" name="Google Shape;1393;p88"/>
          <p:cNvPicPr preferRelativeResize="0"/>
          <p:nvPr/>
        </p:nvPicPr>
        <p:blipFill rotWithShape="1">
          <a:blip r:embed="rId5">
            <a:alphaModFix/>
          </a:blip>
          <a:srcRect b="0" l="0" r="0" t="0"/>
          <a:stretch/>
        </p:blipFill>
        <p:spPr>
          <a:xfrm rot="5400000">
            <a:off x="5863649" y="3480175"/>
            <a:ext cx="1510001" cy="1145930"/>
          </a:xfrm>
          <a:prstGeom prst="rect">
            <a:avLst/>
          </a:prstGeom>
          <a:noFill/>
          <a:ln>
            <a:noFill/>
          </a:ln>
        </p:spPr>
      </p:pic>
      <p:sp>
        <p:nvSpPr>
          <p:cNvPr id="1394" name="Google Shape;1394;p88"/>
          <p:cNvSpPr txBox="1"/>
          <p:nvPr/>
        </p:nvSpPr>
        <p:spPr>
          <a:xfrm>
            <a:off x="396308" y="2674291"/>
            <a:ext cx="1171235"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chemeClr val="lt1"/>
                </a:solidFill>
                <a:latin typeface="Roboto"/>
                <a:ea typeface="Roboto"/>
                <a:cs typeface="Roboto"/>
                <a:sym typeface="Roboto"/>
              </a:rPr>
              <a:t>Determine </a:t>
            </a:r>
            <a:r>
              <a:rPr b="1" lang="en" sz="2100">
                <a:solidFill>
                  <a:schemeClr val="lt1"/>
                </a:solidFill>
                <a:latin typeface="Inconsolata"/>
                <a:ea typeface="Inconsolata"/>
                <a:cs typeface="Inconsolata"/>
                <a:sym typeface="Inconsolata"/>
              </a:rPr>
              <a:t>D2</a:t>
            </a:r>
            <a:r>
              <a:rPr lang="en" sz="1500">
                <a:solidFill>
                  <a:schemeClr val="lt1"/>
                </a:solidFill>
                <a:latin typeface="Roboto"/>
                <a:ea typeface="Roboto"/>
                <a:cs typeface="Roboto"/>
                <a:sym typeface="Roboto"/>
              </a:rPr>
              <a:t>’s Value</a:t>
            </a:r>
            <a:endParaRPr sz="1100">
              <a:latin typeface="Roboto"/>
              <a:ea typeface="Roboto"/>
              <a:cs typeface="Roboto"/>
              <a:sym typeface="Roboto"/>
            </a:endParaRPr>
          </a:p>
        </p:txBody>
      </p:sp>
      <p:sp>
        <p:nvSpPr>
          <p:cNvPr id="1395" name="Google Shape;1395;p88"/>
          <p:cNvSpPr txBox="1"/>
          <p:nvPr/>
        </p:nvSpPr>
        <p:spPr>
          <a:xfrm>
            <a:off x="6036250" y="3381111"/>
            <a:ext cx="909239" cy="5309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Roboto"/>
                <a:ea typeface="Roboto"/>
                <a:cs typeface="Roboto"/>
                <a:sym typeface="Roboto"/>
              </a:rPr>
              <a:t>Set Cell to</a:t>
            </a:r>
            <a:r>
              <a:rPr b="1" lang="en" sz="1200">
                <a:solidFill>
                  <a:schemeClr val="dk1"/>
                </a:solidFill>
                <a:latin typeface="Arial"/>
                <a:ea typeface="Arial"/>
                <a:cs typeface="Arial"/>
                <a:sym typeface="Arial"/>
              </a:rPr>
              <a:t> </a:t>
            </a:r>
            <a:r>
              <a:rPr b="1" lang="en" sz="1800">
                <a:solidFill>
                  <a:schemeClr val="lt1"/>
                </a:solidFill>
                <a:latin typeface="Inconsolata"/>
                <a:ea typeface="Inconsolata"/>
                <a:cs typeface="Inconsolata"/>
                <a:sym typeface="Inconsolata"/>
              </a:rPr>
              <a:t>False</a:t>
            </a:r>
            <a:endParaRPr sz="1100">
              <a:latin typeface="Inconsolata"/>
              <a:ea typeface="Inconsolata"/>
              <a:cs typeface="Inconsolata"/>
              <a:sym typeface="Inconsolata"/>
            </a:endParaRPr>
          </a:p>
        </p:txBody>
      </p:sp>
      <p:sp>
        <p:nvSpPr>
          <p:cNvPr id="1396" name="Google Shape;1396;p88"/>
          <p:cNvSpPr txBox="1"/>
          <p:nvPr/>
        </p:nvSpPr>
        <p:spPr>
          <a:xfrm>
            <a:off x="2043358" y="2045712"/>
            <a:ext cx="3229562"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a:t>
            </a:r>
            <a:r>
              <a:rPr lang="en" sz="1800">
                <a:solidFill>
                  <a:schemeClr val="dk1"/>
                </a:solidFill>
                <a:latin typeface="Inconsolata"/>
                <a:ea typeface="Inconsolata"/>
                <a:cs typeface="Inconsolata"/>
                <a:sym typeface="Inconsolata"/>
              </a:rPr>
              <a:t> </a:t>
            </a:r>
            <a:r>
              <a:rPr lang="en" sz="1800">
                <a:solidFill>
                  <a:schemeClr val="dk1"/>
                </a:solidFill>
                <a:latin typeface="Inconsolata"/>
                <a:ea typeface="Inconsolata"/>
                <a:cs typeface="Inconsolata"/>
                <a:sym typeface="Inconsolata"/>
              </a:rPr>
              <a:t>&gt;</a:t>
            </a:r>
            <a:r>
              <a:rPr lang="en" sz="1800">
                <a:solidFill>
                  <a:schemeClr val="dk1"/>
                </a:solidFill>
                <a:latin typeface="Inconsolata"/>
                <a:ea typeface="Inconsolata"/>
                <a:cs typeface="Inconsolata"/>
                <a:sym typeface="Inconsolata"/>
              </a:rPr>
              <a:t> 5 AND D2 &lt; 10</a:t>
            </a:r>
            <a:endParaRPr sz="1100">
              <a:latin typeface="Inconsolata"/>
              <a:ea typeface="Inconsolata"/>
              <a:cs typeface="Inconsolata"/>
              <a:sym typeface="Inconsolata"/>
            </a:endParaRPr>
          </a:p>
        </p:txBody>
      </p:sp>
      <p:sp>
        <p:nvSpPr>
          <p:cNvPr id="1397" name="Google Shape;1397;p88"/>
          <p:cNvSpPr txBox="1"/>
          <p:nvPr/>
        </p:nvSpPr>
        <p:spPr>
          <a:xfrm>
            <a:off x="2043358" y="3091795"/>
            <a:ext cx="3690886"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a:t>
            </a:r>
            <a:r>
              <a:rPr lang="en" sz="1800">
                <a:solidFill>
                  <a:schemeClr val="dk1"/>
                </a:solidFill>
                <a:latin typeface="Inconsolata"/>
                <a:ea typeface="Inconsolata"/>
                <a:cs typeface="Inconsolata"/>
                <a:sym typeface="Inconsolata"/>
              </a:rPr>
              <a:t> &lt;=5 OR D2 &gt;= 10 </a:t>
            </a:r>
            <a:endParaRPr sz="1100">
              <a:latin typeface="Inconsolata"/>
              <a:ea typeface="Inconsolata"/>
              <a:cs typeface="Inconsolata"/>
              <a:sym typeface="Inconsolata"/>
            </a:endParaRPr>
          </a:p>
        </p:txBody>
      </p:sp>
      <p:sp>
        <p:nvSpPr>
          <p:cNvPr id="1398" name="Google Shape;1398;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Conditionals: If This, Then That</a:t>
            </a:r>
            <a:endParaRPr/>
          </a:p>
        </p:txBody>
      </p:sp>
      <p:sp>
        <p:nvSpPr>
          <p:cNvPr id="1399" name="Google Shape;1399;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Nesting conditionals can quickly become a very convoluted (but necessary) </a:t>
            </a:r>
            <a:endParaRPr/>
          </a:p>
          <a:p>
            <a:pPr indent="0" lvl="0" marL="0" rtl="0" algn="l">
              <a:spcBef>
                <a:spcPts val="0"/>
              </a:spcBef>
              <a:spcAft>
                <a:spcPts val="0"/>
              </a:spcAft>
              <a:buClr>
                <a:schemeClr val="dk1"/>
              </a:buClr>
              <a:buSzPts val="1100"/>
              <a:buFont typeface="Arial"/>
              <a:buNone/>
            </a:pPr>
            <a:r>
              <a:rPr lang="en"/>
              <a:t>part of your data prep.</a:t>
            </a:r>
            <a:endParaRPr/>
          </a:p>
          <a:p>
            <a:pPr indent="0" lvl="0" marL="0" rtl="0" algn="l">
              <a:spcBef>
                <a:spcPts val="0"/>
              </a:spcBef>
              <a:spcAft>
                <a:spcPts val="0"/>
              </a:spcAft>
              <a:buNone/>
            </a:pPr>
            <a:r>
              <a:t/>
            </a:r>
            <a:endParaRPr/>
          </a:p>
        </p:txBody>
      </p:sp>
      <p:sp>
        <p:nvSpPr>
          <p:cNvPr id="1400" name="Google Shape;1400;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1" name="Google Shape;1401;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7" name="Google Shape;1407;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8" name="Google Shape;1408;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Color Counter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9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Gradebook </a:t>
            </a:r>
            <a:endParaRPr sz="3000">
              <a:latin typeface="Roboto Light"/>
              <a:ea typeface="Roboto Light"/>
              <a:cs typeface="Roboto Light"/>
              <a:sym typeface="Roboto Light"/>
            </a:endParaRPr>
          </a:p>
          <a:p>
            <a:pPr indent="0" lvl="0" marL="0" rtl="0" algn="l">
              <a:spcBef>
                <a:spcPts val="800"/>
              </a:spcBef>
              <a:spcAft>
                <a:spcPts val="800"/>
              </a:spcAft>
              <a:buNone/>
            </a:pPr>
            <a:r>
              <a:rPr lang="en">
                <a:latin typeface="Roboto Light"/>
                <a:ea typeface="Roboto Light"/>
                <a:cs typeface="Roboto Light"/>
                <a:sym typeface="Roboto Light"/>
              </a:rPr>
              <a:t>Create a formula that calculates the final grade for a student based on their previous exams and papers.</a:t>
            </a:r>
            <a:endParaRPr>
              <a:latin typeface="Roboto Light"/>
              <a:ea typeface="Roboto Light"/>
              <a:cs typeface="Roboto Light"/>
              <a:sym typeface="Roboto Light"/>
            </a:endParaRPr>
          </a:p>
        </p:txBody>
      </p:sp>
      <p:sp>
        <p:nvSpPr>
          <p:cNvPr id="1414" name="Google Shape;141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5" name="Google Shape;1415;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6" name="Google Shape;1416;p9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p9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15 minutes</a:t>
            </a:r>
            <a:endParaRPr/>
          </a:p>
        </p:txBody>
      </p:sp>
      <p:sp>
        <p:nvSpPr>
          <p:cNvPr id="1422" name="Google Shape;1422;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23" name="Google Shape;1423;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Gradebook </a:t>
            </a:r>
            <a:endParaRPr>
              <a:latin typeface="Roboto Light"/>
              <a:ea typeface="Roboto Light"/>
              <a:cs typeface="Roboto Light"/>
              <a:sym typeface="Roboto Light"/>
            </a:endParaRPr>
          </a:p>
        </p:txBody>
      </p:sp>
      <p:sp>
        <p:nvSpPr>
          <p:cNvPr id="1424" name="Google Shape;1424;p91"/>
          <p:cNvSpPr txBox="1"/>
          <p:nvPr>
            <p:ph idx="2" type="body"/>
          </p:nvPr>
        </p:nvSpPr>
        <p:spPr>
          <a:xfrm>
            <a:off x="175" y="862775"/>
            <a:ext cx="9144000" cy="3620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When making this calculation:</a:t>
            </a:r>
            <a:endParaRPr b="1"/>
          </a:p>
          <a:p>
            <a:pPr indent="-180340" lvl="0" marL="320040" rtl="0" algn="l">
              <a:spcBef>
                <a:spcPts val="400"/>
              </a:spcBef>
              <a:spcAft>
                <a:spcPts val="0"/>
              </a:spcAft>
              <a:buSzPts val="1400"/>
              <a:buChar char="●"/>
            </a:pPr>
            <a:r>
              <a:rPr lang="en"/>
              <a:t>Consider every paper and exam to be equal in weight; each should comprise one-fourth of the overall grade.</a:t>
            </a:r>
            <a:endParaRPr/>
          </a:p>
          <a:p>
            <a:pPr indent="-180340" lvl="0" marL="320040" rtl="0" algn="l">
              <a:spcBef>
                <a:spcPts val="400"/>
              </a:spcBef>
              <a:spcAft>
                <a:spcPts val="0"/>
              </a:spcAft>
              <a:buSzPts val="1400"/>
              <a:buChar char="●"/>
            </a:pPr>
            <a:r>
              <a:rPr lang="en"/>
              <a:t>Round the result to the nearest integer. </a:t>
            </a:r>
            <a:endParaRPr/>
          </a:p>
          <a:p>
            <a:pPr indent="-180340" lvl="0" marL="320040" rtl="0" algn="l">
              <a:spcBef>
                <a:spcPts val="400"/>
              </a:spcBef>
              <a:spcAft>
                <a:spcPts val="0"/>
              </a:spcAft>
              <a:buSzPts val="1400"/>
              <a:buChar char="●"/>
            </a:pPr>
            <a:r>
              <a:rPr lang="en"/>
              <a:t>Using conditionals, create a formula that returns </a:t>
            </a:r>
            <a:r>
              <a:rPr lang="en">
                <a:solidFill>
                  <a:srgbClr val="FFFFFF"/>
                </a:solidFill>
                <a:highlight>
                  <a:srgbClr val="000000"/>
                </a:highlight>
                <a:latin typeface="Inconsolata"/>
                <a:ea typeface="Inconsolata"/>
                <a:cs typeface="Inconsolata"/>
                <a:sym typeface="Inconsolata"/>
              </a:rPr>
              <a:t>PASS</a:t>
            </a:r>
            <a:r>
              <a:rPr lang="en"/>
              <a:t> if a student’s final grade is greater than or equal to 60. If a student’s final grade is below 60, the formula should return </a:t>
            </a:r>
            <a:r>
              <a:rPr lang="en">
                <a:solidFill>
                  <a:srgbClr val="FFFFFF"/>
                </a:solidFill>
                <a:highlight>
                  <a:srgbClr val="000000"/>
                </a:highlight>
                <a:latin typeface="Inconsolata"/>
                <a:ea typeface="Inconsolata"/>
                <a:cs typeface="Inconsolata"/>
                <a:sym typeface="Inconsolata"/>
              </a:rPr>
              <a:t>FAIL</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Clr>
                <a:schemeClr val="dk1"/>
              </a:buClr>
              <a:buSzPts val="1100"/>
              <a:buFont typeface="Arial"/>
              <a:buNone/>
            </a:pPr>
            <a:r>
              <a:rPr b="1" lang="en"/>
              <a:t>Bonus:</a:t>
            </a:r>
            <a:endParaRPr b="1"/>
          </a:p>
          <a:p>
            <a:pPr indent="0" lvl="0" marL="0" rtl="0" algn="l">
              <a:spcBef>
                <a:spcPts val="400"/>
              </a:spcBef>
              <a:spcAft>
                <a:spcPts val="0"/>
              </a:spcAft>
              <a:buClr>
                <a:schemeClr val="dk1"/>
              </a:buClr>
              <a:buSzPts val="1100"/>
              <a:buFont typeface="Arial"/>
              <a:buNone/>
            </a:pPr>
            <a:r>
              <a:rPr lang="en"/>
              <a:t>Create a nested </a:t>
            </a:r>
            <a:r>
              <a:rPr lang="en">
                <a:solidFill>
                  <a:srgbClr val="FFFFFF"/>
                </a:solidFill>
                <a:highlight>
                  <a:srgbClr val="000000"/>
                </a:highlight>
                <a:latin typeface="Inconsolata"/>
                <a:ea typeface="Inconsolata"/>
                <a:cs typeface="Inconsolata"/>
                <a:sym typeface="Inconsolata"/>
              </a:rPr>
              <a:t>IF()</a:t>
            </a:r>
            <a:r>
              <a:rPr lang="en"/>
              <a:t> formula that returns a letter grade based on a student’s final grade.</a:t>
            </a:r>
            <a:endParaRPr/>
          </a:p>
          <a:p>
            <a:pPr indent="-180340" lvl="0" marL="320040" rtl="0" algn="l">
              <a:spcBef>
                <a:spcPts val="400"/>
              </a:spcBef>
              <a:spcAft>
                <a:spcPts val="0"/>
              </a:spcAft>
              <a:buSzPts val="1400"/>
              <a:buChar char="●"/>
            </a:pPr>
            <a:r>
              <a:rPr lang="en"/>
              <a:t>Greater than or equal to 90 = A</a:t>
            </a:r>
            <a:endParaRPr/>
          </a:p>
          <a:p>
            <a:pPr indent="-180340" lvl="0" marL="320040" rtl="0" algn="l">
              <a:spcBef>
                <a:spcPts val="0"/>
              </a:spcBef>
              <a:spcAft>
                <a:spcPts val="0"/>
              </a:spcAft>
              <a:buSzPts val="1400"/>
              <a:buChar char="●"/>
            </a:pPr>
            <a:r>
              <a:rPr lang="en"/>
              <a:t>Greater than or equal to 80 and less than 90 = B</a:t>
            </a:r>
            <a:endParaRPr/>
          </a:p>
          <a:p>
            <a:pPr indent="-180340" lvl="0" marL="320040" rtl="0" algn="l">
              <a:spcBef>
                <a:spcPts val="0"/>
              </a:spcBef>
              <a:spcAft>
                <a:spcPts val="0"/>
              </a:spcAft>
              <a:buSzPts val="1400"/>
              <a:buChar char="●"/>
            </a:pPr>
            <a:r>
              <a:rPr lang="en"/>
              <a:t>Greater than or equal to 70 and less than 80 = C</a:t>
            </a:r>
            <a:endParaRPr/>
          </a:p>
          <a:p>
            <a:pPr indent="-180340" lvl="0" marL="320040" rtl="0" algn="l">
              <a:spcBef>
                <a:spcPts val="0"/>
              </a:spcBef>
              <a:spcAft>
                <a:spcPts val="0"/>
              </a:spcAft>
              <a:buSzPts val="1400"/>
              <a:buChar char="●"/>
            </a:pPr>
            <a:r>
              <a:rPr lang="en"/>
              <a:t>Greater than or equal to 60 and less than 70 = D</a:t>
            </a:r>
            <a:endParaRPr/>
          </a:p>
          <a:p>
            <a:pPr indent="-180340" lvl="0" marL="320040" rtl="0" algn="l">
              <a:spcBef>
                <a:spcPts val="0"/>
              </a:spcBef>
              <a:spcAft>
                <a:spcPts val="0"/>
              </a:spcAft>
              <a:buSzPts val="1400"/>
              <a:buChar char="●"/>
            </a:pPr>
            <a:r>
              <a:rPr lang="en"/>
              <a:t>Anything less than 60 = F</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sp>
        <p:nvSpPr>
          <p:cNvPr id="1425" name="Google Shape;1425;p9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a:t>
            </a:r>
            <a:r>
              <a:rPr lang="en"/>
              <a:t> Repository and Panopto Video Feed</a:t>
            </a:r>
            <a:endParaRPr/>
          </a:p>
        </p:txBody>
      </p:sp>
      <p:sp>
        <p:nvSpPr>
          <p:cNvPr id="1101" name="Google Shape;1101;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2" name="Google Shape;110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3" name="Google Shape;1103;p65"/>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Class repository</a:t>
            </a:r>
            <a:endParaRPr sz="2400">
              <a:solidFill>
                <a:srgbClr val="24292E"/>
              </a:solidFill>
              <a:highlight>
                <a:srgbClr val="FFFFFF"/>
              </a:highlight>
              <a:latin typeface="Roboto Light"/>
              <a:ea typeface="Roboto Light"/>
              <a:cs typeface="Roboto Light"/>
              <a:sym typeface="Roboto Light"/>
            </a:endParaRPr>
          </a:p>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Link sent via Slack</a:t>
            </a:r>
            <a:endParaRPr sz="2400">
              <a:latin typeface="Roboto Light"/>
              <a:ea typeface="Roboto Light"/>
              <a:cs typeface="Roboto Light"/>
              <a:sym typeface="Roboto Light"/>
            </a:endParaRPr>
          </a:p>
        </p:txBody>
      </p:sp>
      <p:sp>
        <p:nvSpPr>
          <p:cNvPr id="1104" name="Google Shape;1104;p65"/>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800"/>
              <a:t>Class Git Repository</a:t>
            </a:r>
            <a:endParaRPr b="1" sz="1800"/>
          </a:p>
        </p:txBody>
      </p:sp>
      <p:sp>
        <p:nvSpPr>
          <p:cNvPr id="1105" name="Google Shape;1105;p65"/>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Automatically uploaded</a:t>
            </a:r>
            <a:endParaRPr sz="2400">
              <a:solidFill>
                <a:srgbClr val="24292E"/>
              </a:solidFill>
              <a:highlight>
                <a:srgbClr val="FFFFFF"/>
              </a:highlight>
              <a:latin typeface="Roboto Light"/>
              <a:ea typeface="Roboto Light"/>
              <a:cs typeface="Roboto Light"/>
              <a:sym typeface="Roboto Light"/>
            </a:endParaRPr>
          </a:p>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Link sent via Slack</a:t>
            </a:r>
            <a:br>
              <a:rPr lang="en" sz="2400">
                <a:solidFill>
                  <a:srgbClr val="24292E"/>
                </a:solidFill>
                <a:highlight>
                  <a:srgbClr val="FFFFFF"/>
                </a:highlight>
                <a:latin typeface="Roboto Light"/>
                <a:ea typeface="Roboto Light"/>
                <a:cs typeface="Roboto Light"/>
                <a:sym typeface="Roboto Light"/>
              </a:rPr>
            </a:br>
            <a:endParaRPr>
              <a:latin typeface="Roboto Light"/>
              <a:ea typeface="Roboto Light"/>
              <a:cs typeface="Roboto Light"/>
              <a:sym typeface="Roboto Light"/>
            </a:endParaRPr>
          </a:p>
        </p:txBody>
      </p:sp>
      <p:sp>
        <p:nvSpPr>
          <p:cNvPr id="1106" name="Google Shape;1106;p65"/>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800"/>
              <a:t>Class Videos</a:t>
            </a:r>
            <a:endParaRPr b="1"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1" name="Google Shape;1431;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7" name="Google Shape;1437;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8" name="Google Shape;1438;p9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Multiple Worksheets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9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Apples and Oranges</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indent="0" lvl="0" marL="0" rtl="0" algn="l">
              <a:spcBef>
                <a:spcPts val="800"/>
              </a:spcBef>
              <a:spcAft>
                <a:spcPts val="800"/>
              </a:spcAft>
              <a:buNone/>
            </a:pPr>
            <a:r>
              <a:rPr lang="en" sz="1800">
                <a:latin typeface="Roboto Light"/>
                <a:ea typeface="Roboto Light"/>
                <a:cs typeface="Roboto Light"/>
                <a:sym typeface="Roboto Light"/>
              </a:rPr>
              <a:t>Apples and oranges are two completely different fruits whose data sets are being stored on two completely different worksheets. In this activity, you will take two sheets of data and compare their values against each other to determine which is the ultimate fruit!</a:t>
            </a:r>
            <a:endParaRPr sz="1800">
              <a:latin typeface="Roboto Light"/>
              <a:ea typeface="Roboto Light"/>
              <a:cs typeface="Roboto Light"/>
              <a:sym typeface="Roboto Light"/>
            </a:endParaRPr>
          </a:p>
        </p:txBody>
      </p:sp>
      <p:sp>
        <p:nvSpPr>
          <p:cNvPr id="1444" name="Google Shape;144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5" name="Google Shape;1445;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6" name="Google Shape;1446;p9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sp>
        <p:nvSpPr>
          <p:cNvPr id="1451" name="Google Shape;1451;p9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10 minutes</a:t>
            </a:r>
            <a:endParaRPr/>
          </a:p>
        </p:txBody>
      </p:sp>
      <p:sp>
        <p:nvSpPr>
          <p:cNvPr id="1452" name="Google Shape;1452;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3" name="Google Shape;1453;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Apples and Oranges</a:t>
            </a:r>
            <a:endParaRPr>
              <a:latin typeface="Roboto Light"/>
              <a:ea typeface="Roboto Light"/>
              <a:cs typeface="Roboto Light"/>
              <a:sym typeface="Roboto Light"/>
            </a:endParaRPr>
          </a:p>
        </p:txBody>
      </p:sp>
      <p:sp>
        <p:nvSpPr>
          <p:cNvPr id="1454" name="Google Shape;1454;p95"/>
          <p:cNvSpPr txBox="1"/>
          <p:nvPr>
            <p:ph idx="2" type="body"/>
          </p:nvPr>
        </p:nvSpPr>
        <p:spPr>
          <a:xfrm>
            <a:off x="175" y="862775"/>
            <a:ext cx="9144000" cy="2934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300"/>
              <a:t>Instructions:</a:t>
            </a:r>
            <a:endParaRPr b="1" sz="1300"/>
          </a:p>
          <a:p>
            <a:pPr indent="-173990" lvl="0" marL="320040" rtl="0" algn="l">
              <a:spcBef>
                <a:spcPts val="600"/>
              </a:spcBef>
              <a:spcAft>
                <a:spcPts val="0"/>
              </a:spcAft>
              <a:buSzPts val="1300"/>
              <a:buChar char="●"/>
            </a:pPr>
            <a:r>
              <a:rPr lang="en" sz="1300"/>
              <a:t>In each Apples and Oranges worksheet, calculate the average values of the data contained in each column.</a:t>
            </a:r>
            <a:endParaRPr sz="1300"/>
          </a:p>
          <a:p>
            <a:pPr indent="-173990" lvl="0" marL="320040" rtl="0" algn="l">
              <a:spcBef>
                <a:spcPts val="600"/>
              </a:spcBef>
              <a:spcAft>
                <a:spcPts val="0"/>
              </a:spcAft>
              <a:buSzPts val="1300"/>
              <a:buChar char="●"/>
            </a:pPr>
            <a:r>
              <a:rPr lang="en" sz="1300"/>
              <a:t>Create a new worksheet that will be used to compare characteristics of apples and oranges against each other.</a:t>
            </a:r>
            <a:endParaRPr sz="1300"/>
          </a:p>
          <a:p>
            <a:pPr indent="-173990" lvl="0" marL="320040" rtl="0" algn="l">
              <a:spcBef>
                <a:spcPts val="600"/>
              </a:spcBef>
              <a:spcAft>
                <a:spcPts val="0"/>
              </a:spcAft>
              <a:buSzPts val="1300"/>
              <a:buChar char="●"/>
            </a:pPr>
            <a:r>
              <a:rPr lang="en" sz="1300"/>
              <a:t>Create 5 columns with the headers </a:t>
            </a:r>
            <a:r>
              <a:rPr i="1" lang="en" sz="1300"/>
              <a:t>Durability, Ease of Use, Taste, Juiciness,</a:t>
            </a:r>
            <a:r>
              <a:rPr lang="en" sz="1300"/>
              <a:t> and </a:t>
            </a:r>
            <a:r>
              <a:rPr i="1" lang="en" sz="1300"/>
              <a:t>Aerodynamics</a:t>
            </a:r>
            <a:r>
              <a:rPr lang="en" sz="1300"/>
              <a:t>. </a:t>
            </a:r>
            <a:endParaRPr sz="1300"/>
          </a:p>
          <a:p>
            <a:pPr indent="-173990" lvl="0" marL="320040" rtl="0" algn="l">
              <a:spcBef>
                <a:spcPts val="600"/>
              </a:spcBef>
              <a:spcAft>
                <a:spcPts val="0"/>
              </a:spcAft>
              <a:buSzPts val="1300"/>
              <a:buChar char="●"/>
            </a:pPr>
            <a:r>
              <a:rPr lang="en" sz="1300"/>
              <a:t>Create 3 rows with the headers </a:t>
            </a:r>
            <a:r>
              <a:rPr i="1" lang="en" sz="1300"/>
              <a:t>Apples, Oranges, </a:t>
            </a:r>
            <a:r>
              <a:rPr lang="en" sz="1300"/>
              <a:t>and </a:t>
            </a:r>
            <a:r>
              <a:rPr i="1" lang="en" sz="1300"/>
              <a:t>Winner</a:t>
            </a:r>
            <a:r>
              <a:rPr lang="en" sz="1300"/>
              <a:t>.</a:t>
            </a:r>
            <a:endParaRPr sz="1300"/>
          </a:p>
          <a:p>
            <a:pPr indent="-173990" lvl="0" marL="320040" rtl="0" algn="l">
              <a:spcBef>
                <a:spcPts val="600"/>
              </a:spcBef>
              <a:spcAft>
                <a:spcPts val="0"/>
              </a:spcAft>
              <a:buSzPts val="1300"/>
              <a:buChar char="●"/>
            </a:pPr>
            <a:r>
              <a:rPr lang="en" sz="1300"/>
              <a:t>Pull</a:t>
            </a:r>
            <a:r>
              <a:rPr lang="en" sz="1300"/>
              <a:t> in the averages data from the Apples and Oranges worksheets, placing them in their respective cells in the new worksheet.</a:t>
            </a:r>
            <a:endParaRPr sz="1300"/>
          </a:p>
          <a:p>
            <a:pPr indent="-173990" lvl="0" marL="320040" rtl="0" algn="l">
              <a:spcBef>
                <a:spcPts val="600"/>
              </a:spcBef>
              <a:spcAft>
                <a:spcPts val="0"/>
              </a:spcAft>
              <a:buSzPts val="1300"/>
              <a:buChar char="●"/>
            </a:pPr>
            <a:r>
              <a:rPr lang="en" sz="1300"/>
              <a:t>Using a conditional formula, determine whether Apples or Oranges hold the greater average value per column and print the winner in the </a:t>
            </a:r>
            <a:r>
              <a:rPr i="1" lang="en" sz="1300"/>
              <a:t>Winner</a:t>
            </a:r>
            <a:r>
              <a:rPr lang="en" sz="1300"/>
              <a:t> row.</a:t>
            </a:r>
            <a:endParaRPr sz="1300"/>
          </a:p>
          <a:p>
            <a:pPr indent="0" lvl="0" marL="0" rtl="0" algn="l">
              <a:spcBef>
                <a:spcPts val="600"/>
              </a:spcBef>
              <a:spcAft>
                <a:spcPts val="0"/>
              </a:spcAft>
              <a:buNone/>
            </a:pPr>
            <a:r>
              <a:rPr b="1" lang="en" sz="1300"/>
              <a:t>Bonus:</a:t>
            </a:r>
            <a:endParaRPr sz="1300"/>
          </a:p>
          <a:p>
            <a:pPr indent="-173990" lvl="0" marL="320040" rtl="0" algn="l">
              <a:spcBef>
                <a:spcPts val="600"/>
              </a:spcBef>
              <a:spcAft>
                <a:spcPts val="0"/>
              </a:spcAft>
              <a:buSzPts val="1300"/>
              <a:buChar char="●"/>
            </a:pPr>
            <a:r>
              <a:rPr lang="en" sz="1300"/>
              <a:t>Write a formula to determine the overall winner by counting which has the most wins.</a:t>
            </a:r>
            <a:endParaRPr sz="1300"/>
          </a:p>
          <a:p>
            <a:pPr indent="-173990" lvl="0" marL="320040" rtl="0" algn="l">
              <a:spcBef>
                <a:spcPts val="600"/>
              </a:spcBef>
              <a:spcAft>
                <a:spcPts val="0"/>
              </a:spcAft>
              <a:buSzPts val="1300"/>
              <a:buChar char="●"/>
            </a:pPr>
            <a:r>
              <a:rPr lang="en" sz="1300">
                <a:solidFill>
                  <a:srgbClr val="3C4043"/>
                </a:solidFill>
                <a:highlight>
                  <a:srgbClr val="FFFFFF"/>
                </a:highlight>
              </a:rPr>
              <a:t>Make another worksheet that calculates the averages. These averages should be populated in the new worksheet without referencing the averages calculated in the original worksheets. </a:t>
            </a:r>
            <a:endParaRPr sz="1300"/>
          </a:p>
          <a:p>
            <a:pPr indent="0" lvl="0" marL="0" rtl="0" algn="l">
              <a:spcBef>
                <a:spcPts val="600"/>
              </a:spcBef>
              <a:spcAft>
                <a:spcPts val="600"/>
              </a:spcAft>
              <a:buNone/>
            </a:pPr>
            <a:r>
              <a:t/>
            </a:r>
            <a:endParaRPr sz="1300"/>
          </a:p>
        </p:txBody>
      </p:sp>
      <p:sp>
        <p:nvSpPr>
          <p:cNvPr id="1455" name="Google Shape;1455;p9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1" name="Google Shape;1461;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7" name="Google Shape;1467;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8" name="Google Shape;1468;p9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Formatting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4" name="Google Shape;1474;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5" name="Google Shape;1475;p98"/>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18 minutes</a:t>
            </a:r>
            <a:endParaRPr/>
          </a:p>
        </p:txBody>
      </p:sp>
      <p:sp>
        <p:nvSpPr>
          <p:cNvPr id="1476" name="Google Shape;1476;p98"/>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800">
                <a:solidFill>
                  <a:schemeClr val="dk1"/>
                </a:solidFill>
              </a:rPr>
              <a:t>Challenge</a:t>
            </a:r>
            <a:r>
              <a:rPr b="1" lang="en" sz="2800">
                <a:solidFill>
                  <a:schemeClr val="dk1"/>
                </a:solidFill>
              </a:rPr>
              <a:t>: </a:t>
            </a:r>
            <a:r>
              <a:rPr lang="en" sz="2800">
                <a:solidFill>
                  <a:schemeClr val="dk1"/>
                </a:solidFill>
                <a:latin typeface="Roboto Light"/>
                <a:ea typeface="Roboto Light"/>
                <a:cs typeface="Roboto Light"/>
                <a:sym typeface="Roboto Light"/>
              </a:rPr>
              <a:t>McDonald’s Formatting </a:t>
            </a:r>
            <a:endParaRPr sz="2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Despite attempts to convince people otherwise, the McDonald’s menu is not well known for having the healthiest food options of all time. Looking at a massive table filled with nutrition facts is a pretty daunting task, though, so it’s up to the class to make this spreadsheet just a little bit easier to understand.</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Google Shape;1481;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2" name="Google Shape;1482;p99"/>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McDonald’s Formatting</a:t>
            </a:r>
            <a:endParaRPr>
              <a:latin typeface="Roboto Light"/>
              <a:ea typeface="Roboto Light"/>
              <a:cs typeface="Roboto Light"/>
              <a:sym typeface="Roboto Light"/>
            </a:endParaRPr>
          </a:p>
        </p:txBody>
      </p:sp>
      <p:sp>
        <p:nvSpPr>
          <p:cNvPr id="1483" name="Google Shape;1483;p99"/>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18 minutes</a:t>
            </a:r>
            <a:endParaRPr/>
          </a:p>
        </p:txBody>
      </p:sp>
      <p:sp>
        <p:nvSpPr>
          <p:cNvPr id="1484" name="Google Shape;1484;p99"/>
          <p:cNvSpPr txBox="1"/>
          <p:nvPr>
            <p:ph idx="1" type="body"/>
          </p:nvPr>
        </p:nvSpPr>
        <p:spPr>
          <a:xfrm>
            <a:off x="175" y="863375"/>
            <a:ext cx="9144000" cy="3620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sz="1600">
                <a:solidFill>
                  <a:schemeClr val="dk1"/>
                </a:solidFill>
              </a:rPr>
              <a:t>Instructions:</a:t>
            </a:r>
            <a:endParaRPr b="1"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Apply conditional formatting to all values in columns C and D that formats cells based on their values, and modifies the color of cells so that lighter shades occur for low values, while darker shades occur for high values.</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Apply conditional formatting to columns F, H, K, M, O, Q, T, U, V, and W that turns a cell green when its value is less than 50, and red when it is greater than or equal to 50.</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Add a thin-line border to all values in the table.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Add a thick horizontal border that underscores the top row of the table.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Add a thick vertical border down the right side of column A, and apply text wrapping to all values in that column.</a:t>
            </a:r>
            <a:endParaRPr sz="1600">
              <a:solidFill>
                <a:schemeClr val="dk1"/>
              </a:solidFill>
            </a:endParaRPr>
          </a:p>
          <a:p>
            <a:pPr indent="0" lvl="0" marL="0" rtl="0" algn="l">
              <a:spcBef>
                <a:spcPts val="1000"/>
              </a:spcBef>
              <a:spcAft>
                <a:spcPts val="0"/>
              </a:spcAft>
              <a:buClr>
                <a:schemeClr val="dk1"/>
              </a:buClr>
              <a:buSzPts val="1100"/>
              <a:buFont typeface="Arial"/>
              <a:buNone/>
            </a:pPr>
            <a:r>
              <a:t/>
            </a:r>
            <a:endParaRPr sz="1600">
              <a:solidFill>
                <a:schemeClr val="dk1"/>
              </a:solidFill>
            </a:endParaRPr>
          </a:p>
          <a:p>
            <a:pPr indent="0" lvl="0" marL="0" rtl="0" algn="l">
              <a:spcBef>
                <a:spcPts val="1000"/>
              </a:spcBef>
              <a:spcAft>
                <a:spcPts val="1000"/>
              </a:spcAft>
              <a:buNone/>
            </a:pPr>
            <a:r>
              <a:t/>
            </a:r>
            <a:endParaRPr sz="1600"/>
          </a:p>
        </p:txBody>
      </p:sp>
      <p:sp>
        <p:nvSpPr>
          <p:cNvPr id="1485" name="Google Shape;1485;p9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
        <p:nvSpPr>
          <p:cNvPr id="1490" name="Google Shape;1490;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4" name="Shape 1494"/>
        <p:cNvGrpSpPr/>
        <p:nvPr/>
      </p:nvGrpSpPr>
      <p:grpSpPr>
        <a:xfrm>
          <a:off x="0" y="0"/>
          <a:ext cx="0" cy="0"/>
          <a:chOff x="0" y="0"/>
          <a:chExt cx="0" cy="0"/>
        </a:xfrm>
      </p:grpSpPr>
      <p:sp>
        <p:nvSpPr>
          <p:cNvPr id="1495" name="Google Shape;149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6" name="Google Shape;1496;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Quick Refresher</a:t>
            </a:r>
            <a:endParaRPr/>
          </a:p>
        </p:txBody>
      </p:sp>
      <p:sp>
        <p:nvSpPr>
          <p:cNvPr id="1112" name="Google Shape;1112;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13" name="Google Shape;1113;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Google Shape;1501;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2" name="Google Shape;1502;p10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Pivot Tables</a:t>
            </a:r>
            <a:endParaRPr/>
          </a:p>
        </p:txBody>
      </p:sp>
      <p:sp>
        <p:nvSpPr>
          <p:cNvPr id="1503" name="Google Shape;1503;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7" name="Shape 1507"/>
        <p:cNvGrpSpPr/>
        <p:nvPr/>
      </p:nvGrpSpPr>
      <p:grpSpPr>
        <a:xfrm>
          <a:off x="0" y="0"/>
          <a:ext cx="0" cy="0"/>
          <a:chOff x="0" y="0"/>
          <a:chExt cx="0" cy="0"/>
        </a:xfrm>
      </p:grpSpPr>
      <p:sp>
        <p:nvSpPr>
          <p:cNvPr id="1508" name="Google Shape;1508;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9" name="Google Shape;1509;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Pivot With It</a:t>
            </a:r>
            <a:endParaRPr/>
          </a:p>
        </p:txBody>
      </p:sp>
      <p:sp>
        <p:nvSpPr>
          <p:cNvPr id="1510" name="Google Shape;1510;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Pivot tables are one of the most important data visualization concepts to master in this class. (Don’t worry. They are a cinch to deal with.)</a:t>
            </a:r>
            <a:endParaRPr/>
          </a:p>
        </p:txBody>
      </p:sp>
      <p:sp>
        <p:nvSpPr>
          <p:cNvPr id="1511" name="Google Shape;1511;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12" name="Google Shape;1512;p103"/>
          <p:cNvPicPr preferRelativeResize="0"/>
          <p:nvPr/>
        </p:nvPicPr>
        <p:blipFill rotWithShape="1">
          <a:blip r:embed="rId3">
            <a:alphaModFix/>
          </a:blip>
          <a:srcRect b="0" l="0" r="0" t="23500"/>
          <a:stretch/>
        </p:blipFill>
        <p:spPr>
          <a:xfrm>
            <a:off x="1143000" y="1529294"/>
            <a:ext cx="6858000" cy="29510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sp>
        <p:nvSpPr>
          <p:cNvPr id="1517" name="Google Shape;1517;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Pivot With It</a:t>
            </a:r>
            <a:endParaRPr/>
          </a:p>
        </p:txBody>
      </p:sp>
      <p:sp>
        <p:nvSpPr>
          <p:cNvPr id="1518" name="Google Shape;1518;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essence, a pivot table is a </a:t>
            </a:r>
            <a:r>
              <a:rPr b="1" lang="en"/>
              <a:t>summative</a:t>
            </a:r>
            <a:r>
              <a:rPr lang="en"/>
              <a:t> analytic tool that allows us to perform aggregate functions </a:t>
            </a:r>
            <a:r>
              <a:rPr lang="en"/>
              <a:t>that allow </a:t>
            </a:r>
            <a:r>
              <a:rPr lang="en"/>
              <a:t>any combination of fields. (The term </a:t>
            </a:r>
            <a:r>
              <a:rPr i="1" lang="en"/>
              <a:t>pivot table</a:t>
            </a:r>
            <a:r>
              <a:rPr lang="en"/>
              <a:t> comes from the fact that we are pivoting along a data axis).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19" name="Google Shape;1519;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0" name="Google Shape;1520;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21" name="Google Shape;1521;p104"/>
          <p:cNvGraphicFramePr/>
          <p:nvPr/>
        </p:nvGraphicFramePr>
        <p:xfrm>
          <a:off x="848588" y="1835336"/>
          <a:ext cx="3000000" cy="3000000"/>
        </p:xfrm>
        <a:graphic>
          <a:graphicData uri="http://schemas.openxmlformats.org/drawingml/2006/table">
            <a:tbl>
              <a:tblPr bandRow="1" firstRow="1">
                <a:noFill/>
                <a:tableStyleId>{98FA0C49-A451-435C-8625-7B48D4FB6976}</a:tableStyleId>
              </a:tblPr>
              <a:tblGrid>
                <a:gridCol w="1085850"/>
                <a:gridCol w="1085850"/>
                <a:gridCol w="1085850"/>
              </a:tblGrid>
              <a:tr h="436125">
                <a:tc>
                  <a:txBody>
                    <a:bodyPr/>
                    <a:lstStyle/>
                    <a:p>
                      <a:pPr indent="0" lvl="0" marL="0" marR="0" rtl="0" algn="ctr">
                        <a:spcBef>
                          <a:spcPts val="0"/>
                        </a:spcBef>
                        <a:spcAft>
                          <a:spcPts val="0"/>
                        </a:spcAft>
                        <a:buNone/>
                      </a:pPr>
                      <a:r>
                        <a:rPr lang="en" sz="1400" u="none" cap="none" strike="noStrike">
                          <a:solidFill>
                            <a:schemeClr val="dk1"/>
                          </a:solidFill>
                          <a:latin typeface="Arial"/>
                          <a:ea typeface="Arial"/>
                          <a:cs typeface="Arial"/>
                          <a:sym typeface="Arial"/>
                        </a:rPr>
                        <a:t>Seller</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Qty. Sold</a:t>
                      </a:r>
                      <a:endParaRPr sz="1400" u="none" cap="none" strike="noStrike">
                        <a:latin typeface="Arial"/>
                        <a:ea typeface="Arial"/>
                        <a:cs typeface="Arial"/>
                        <a:sym typeface="Arial"/>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Date</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9193"/>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$42.50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1/1/17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$65.00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1/3/17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$5.25</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$125.00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1/7/17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Matt</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$32.00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1/9/17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bl>
          </a:graphicData>
        </a:graphic>
      </p:graphicFrame>
      <p:graphicFrame>
        <p:nvGraphicFramePr>
          <p:cNvPr id="1522" name="Google Shape;1522;p104"/>
          <p:cNvGraphicFramePr/>
          <p:nvPr/>
        </p:nvGraphicFramePr>
        <p:xfrm>
          <a:off x="4938895" y="1819164"/>
          <a:ext cx="3000000" cy="3000000"/>
        </p:xfrm>
        <a:graphic>
          <a:graphicData uri="http://schemas.openxmlformats.org/drawingml/2006/table">
            <a:tbl>
              <a:tblPr bandRow="1" firstRow="1">
                <a:noFill/>
                <a:tableStyleId>{98FA0C49-A451-435C-8625-7B48D4FB6976}</a:tableStyleId>
              </a:tblPr>
              <a:tblGrid>
                <a:gridCol w="1171575"/>
                <a:gridCol w="1171575"/>
              </a:tblGrid>
              <a:tr h="436125">
                <a:tc>
                  <a:txBody>
                    <a:bodyPr/>
                    <a:lstStyle/>
                    <a:p>
                      <a:pPr indent="0" lvl="0" marL="0" marR="0" rtl="0" algn="ctr">
                        <a:spcBef>
                          <a:spcPts val="0"/>
                        </a:spcBef>
                        <a:spcAft>
                          <a:spcPts val="0"/>
                        </a:spcAft>
                        <a:buNone/>
                      </a:pPr>
                      <a:r>
                        <a:rPr lang="en" sz="1400" u="none" cap="none" strike="noStrike">
                          <a:solidFill>
                            <a:schemeClr val="dk1"/>
                          </a:solidFill>
                          <a:latin typeface="Arial"/>
                          <a:ea typeface="Arial"/>
                          <a:cs typeface="Arial"/>
                          <a:sym typeface="Arial"/>
                        </a:rPr>
                        <a:t>Seller</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Total Sold</a:t>
                      </a:r>
                      <a:endParaRPr sz="1400" u="none" cap="none" strike="noStrike">
                        <a:latin typeface="Arial"/>
                        <a:ea typeface="Arial"/>
                        <a:cs typeface="Arial"/>
                        <a:sym typeface="Arial"/>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2060"/>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$167.50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$73.75</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Matt</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$32.00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Word to the Wise: Keep It Flat!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28" name="Google Shape;1528;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Modern </a:t>
            </a:r>
            <a:r>
              <a:rPr lang="en"/>
              <a:t>Business Intelligence (BI) </a:t>
            </a:r>
            <a:r>
              <a:rPr lang="en"/>
              <a:t>tools like Tableau, Sisense, and Salesforce work best if data is stored in flat CSVs—meaning column headers represent fields (vertically) on the spreadsheet. This is largely because all of these technologies </a:t>
            </a:r>
            <a:r>
              <a:rPr lang="en"/>
              <a:t>heavily utilize pivot tables as a tool for their visualizations</a:t>
            </a:r>
            <a:r>
              <a:rPr lang="en"/>
              <a:t>. </a:t>
            </a:r>
            <a:r>
              <a:rPr b="1" lang="en"/>
              <a:t>Don’t try to confuse this simplicity. “Spreadsheet magic” is a nightmare to analyze.</a:t>
            </a:r>
            <a:endParaRPr b="1"/>
          </a:p>
        </p:txBody>
      </p:sp>
      <p:sp>
        <p:nvSpPr>
          <p:cNvPr id="1529" name="Google Shape;1529;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0" name="Google Shape;1530;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31" name="Google Shape;1531;p105"/>
          <p:cNvPicPr preferRelativeResize="0"/>
          <p:nvPr/>
        </p:nvPicPr>
        <p:blipFill rotWithShape="1">
          <a:blip r:embed="rId3">
            <a:alphaModFix/>
          </a:blip>
          <a:srcRect b="0" l="0" r="0" t="0"/>
          <a:stretch/>
        </p:blipFill>
        <p:spPr>
          <a:xfrm>
            <a:off x="1143002" y="2368301"/>
            <a:ext cx="6858000" cy="229446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7" name="Google Shape;1537;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8" name="Google Shape;1538;p10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Pivot Tables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4" name="Google Shape;1544;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5" name="Google Shape;1545;p107"/>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17 minutes</a:t>
            </a:r>
            <a:endParaRPr/>
          </a:p>
        </p:txBody>
      </p:sp>
      <p:sp>
        <p:nvSpPr>
          <p:cNvPr id="1546" name="Google Shape;1546;p107"/>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800">
                <a:solidFill>
                  <a:schemeClr val="dk1"/>
                </a:solidFill>
              </a:rPr>
              <a:t>Challenge: </a:t>
            </a:r>
            <a:r>
              <a:rPr lang="en" sz="2800">
                <a:solidFill>
                  <a:schemeClr val="dk1"/>
                </a:solidFill>
                <a:latin typeface="Roboto Light"/>
                <a:ea typeface="Roboto Light"/>
                <a:cs typeface="Roboto Light"/>
                <a:sym typeface="Roboto Light"/>
              </a:rPr>
              <a:t>Top Songs Pivot Table</a:t>
            </a:r>
            <a:endParaRPr sz="28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lang="en" sz="1800">
                <a:solidFill>
                  <a:schemeClr val="dk1"/>
                </a:solidFill>
                <a:latin typeface="Roboto Light"/>
                <a:ea typeface="Roboto Light"/>
                <a:cs typeface="Roboto Light"/>
                <a:sym typeface="Roboto Light"/>
              </a:rPr>
              <a:t>In</a:t>
            </a:r>
            <a:r>
              <a:rPr lang="en" sz="1800">
                <a:solidFill>
                  <a:schemeClr val="dk1"/>
                </a:solidFill>
                <a:latin typeface="Roboto Light"/>
                <a:ea typeface="Roboto Light"/>
                <a:cs typeface="Roboto Light"/>
                <a:sym typeface="Roboto Light"/>
              </a:rPr>
              <a:t> this activity, you will use a </a:t>
            </a:r>
            <a:r>
              <a:rPr lang="en" sz="1800">
                <a:solidFill>
                  <a:schemeClr val="dk1"/>
                </a:solidFill>
                <a:latin typeface="Roboto Light"/>
                <a:ea typeface="Roboto Light"/>
                <a:cs typeface="Roboto Light"/>
                <a:sym typeface="Roboto Light"/>
              </a:rPr>
              <a:t>5000</a:t>
            </a:r>
            <a:r>
              <a:rPr lang="en" sz="1800">
                <a:solidFill>
                  <a:schemeClr val="dk1"/>
                </a:solidFill>
                <a:latin typeface="Roboto Light"/>
                <a:ea typeface="Roboto Light"/>
                <a:cs typeface="Roboto Light"/>
                <a:sym typeface="Roboto Light"/>
              </a:rPr>
              <a:t> row spreadsheet containing data for the top 5000 songs from 1901 onward. Using pivot tables, you will uncover which artists have the most songs in the top 5000, the song titles, and the year each song was released.</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2" name="Google Shape;1552;p10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Top Songs Pivot Table</a:t>
            </a:r>
            <a:endParaRPr>
              <a:latin typeface="Roboto Light"/>
              <a:ea typeface="Roboto Light"/>
              <a:cs typeface="Roboto Light"/>
              <a:sym typeface="Roboto Light"/>
            </a:endParaRPr>
          </a:p>
        </p:txBody>
      </p:sp>
      <p:sp>
        <p:nvSpPr>
          <p:cNvPr id="1553" name="Google Shape;1553;p10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17 minutes</a:t>
            </a:r>
            <a:endParaRPr/>
          </a:p>
        </p:txBody>
      </p:sp>
      <p:sp>
        <p:nvSpPr>
          <p:cNvPr id="1554" name="Google Shape;1554;p108"/>
          <p:cNvSpPr txBox="1"/>
          <p:nvPr>
            <p:ph idx="1" type="body"/>
          </p:nvPr>
        </p:nvSpPr>
        <p:spPr>
          <a:xfrm>
            <a:off x="175" y="863375"/>
            <a:ext cx="9144000" cy="3620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chemeClr val="dk1"/>
                </a:solidFill>
              </a:rPr>
              <a:t>Instructions:</a:t>
            </a:r>
            <a:endParaRPr b="1"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Select all of the data in your worksheet and create a new pivot table.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Make a pivot table that can be filtered by year and contains two rows: </a:t>
            </a:r>
            <a:r>
              <a:rPr i="1" lang="en" sz="1600">
                <a:solidFill>
                  <a:schemeClr val="dk1"/>
                </a:solidFill>
              </a:rPr>
              <a:t>Artist</a:t>
            </a:r>
            <a:r>
              <a:rPr lang="en" sz="1600">
                <a:solidFill>
                  <a:schemeClr val="dk1"/>
                </a:solidFill>
              </a:rPr>
              <a:t> and </a:t>
            </a:r>
            <a:r>
              <a:rPr i="1" lang="en" sz="1600">
                <a:solidFill>
                  <a:schemeClr val="dk1"/>
                </a:solidFill>
              </a:rPr>
              <a:t>Name</a:t>
            </a:r>
            <a:r>
              <a:rPr lang="en" sz="1600">
                <a:solidFill>
                  <a:schemeClr val="dk1"/>
                </a:solidFill>
              </a:rPr>
              <a:t>.</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All of an artist’s songs should be listed below their name.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Update your pivot table to contain values for:</a:t>
            </a:r>
            <a:endParaRPr sz="1600">
              <a:solidFill>
                <a:schemeClr val="dk1"/>
              </a:solidFill>
            </a:endParaRPr>
          </a:p>
          <a:p>
            <a:pPr indent="-330200" lvl="1" marL="914400" rtl="0" algn="l">
              <a:spcBef>
                <a:spcPts val="1000"/>
              </a:spcBef>
              <a:spcAft>
                <a:spcPts val="0"/>
              </a:spcAft>
              <a:buClr>
                <a:schemeClr val="dk1"/>
              </a:buClr>
              <a:buSzPts val="1600"/>
              <a:buChar char="○"/>
            </a:pPr>
            <a:r>
              <a:rPr lang="en" sz="1600">
                <a:solidFill>
                  <a:schemeClr val="dk1"/>
                </a:solidFill>
              </a:rPr>
              <a:t>How many songs an artist has in the top 5000</a:t>
            </a:r>
            <a:endParaRPr sz="1600">
              <a:solidFill>
                <a:schemeClr val="dk1"/>
              </a:solidFill>
            </a:endParaRPr>
          </a:p>
          <a:p>
            <a:pPr indent="-330200" lvl="1" marL="914400" rtl="0" algn="l">
              <a:spcBef>
                <a:spcPts val="1000"/>
              </a:spcBef>
              <a:spcAft>
                <a:spcPts val="0"/>
              </a:spcAft>
              <a:buClr>
                <a:schemeClr val="dk1"/>
              </a:buClr>
              <a:buSzPts val="1600"/>
              <a:buChar char="○"/>
            </a:pPr>
            <a:r>
              <a:rPr lang="en" sz="1600">
                <a:solidFill>
                  <a:schemeClr val="dk1"/>
                </a:solidFill>
              </a:rPr>
              <a:t>The sum of the final_score of their songs. </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Sort your pivot table by descending sum of the final_score.</a:t>
            </a:r>
            <a:endParaRPr sz="1600">
              <a:solidFill>
                <a:schemeClr val="dk1"/>
              </a:solidFill>
            </a:endParaRPr>
          </a:p>
          <a:p>
            <a:pPr indent="0" lvl="0" marL="0" rtl="0" algn="l">
              <a:spcBef>
                <a:spcPts val="1000"/>
              </a:spcBef>
              <a:spcAft>
                <a:spcPts val="0"/>
              </a:spcAft>
              <a:buNone/>
            </a:pPr>
            <a:r>
              <a:t/>
            </a:r>
            <a:endParaRPr sz="1600">
              <a:solidFill>
                <a:schemeClr val="dk1"/>
              </a:solidFill>
            </a:endParaRPr>
          </a:p>
          <a:p>
            <a:pPr indent="0" lvl="0" marL="0" rtl="0" algn="l">
              <a:spcBef>
                <a:spcPts val="1000"/>
              </a:spcBef>
              <a:spcAft>
                <a:spcPts val="1000"/>
              </a:spcAft>
              <a:buNone/>
            </a:pPr>
            <a:r>
              <a:t/>
            </a:r>
            <a:endParaRPr sz="1600"/>
          </a:p>
        </p:txBody>
      </p:sp>
      <p:sp>
        <p:nvSpPr>
          <p:cNvPr id="1555" name="Google Shape;1555;p10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1" name="Google Shape;1561;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Google Shape;1566;p110"/>
          <p:cNvSpPr txBox="1"/>
          <p:nvPr>
            <p:ph type="title"/>
          </p:nvPr>
        </p:nvSpPr>
        <p:spPr>
          <a:xfrm>
            <a:off x="274325" y="2088475"/>
            <a:ext cx="8595300" cy="792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700"/>
              <a:buFont typeface="Arial"/>
              <a:buNone/>
            </a:pPr>
            <a:r>
              <a:rPr lang="en"/>
              <a:t>Lookups</a:t>
            </a:r>
            <a:endParaRPr sz="1100"/>
          </a:p>
        </p:txBody>
      </p:sp>
      <p:sp>
        <p:nvSpPr>
          <p:cNvPr id="1567" name="Google Shape;1567;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8" name="Google Shape;1568;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sp>
        <p:nvSpPr>
          <p:cNvPr id="1573" name="Google Shape;1573;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74" name="Google Shape;1574;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1575" name="Google Shape;1575;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76" name="Google Shape;1576;p111"/>
          <p:cNvGrpSpPr/>
          <p:nvPr/>
        </p:nvGrpSpPr>
        <p:grpSpPr>
          <a:xfrm>
            <a:off x="374086" y="658797"/>
            <a:ext cx="969876" cy="1032344"/>
            <a:chOff x="374077" y="658776"/>
            <a:chExt cx="1268973" cy="1350705"/>
          </a:xfrm>
        </p:grpSpPr>
        <p:pic>
          <p:nvPicPr>
            <p:cNvPr id="1577" name="Google Shape;1577;p111"/>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578" name="Google Shape;1578;p111"/>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579" name="Google Shape;1579;p111"/>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Assume this table is gigantic. How would we </a:t>
            </a:r>
            <a:r>
              <a:rPr b="1" lang="en" sz="1800">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1580" name="Google Shape;1580;p111"/>
          <p:cNvGraphicFramePr/>
          <p:nvPr/>
        </p:nvGraphicFramePr>
        <p:xfrm>
          <a:off x="710550" y="2637942"/>
          <a:ext cx="3000000" cy="3000000"/>
        </p:xfrm>
        <a:graphic>
          <a:graphicData uri="http://schemas.openxmlformats.org/drawingml/2006/table">
            <a:tbl>
              <a:tblPr bandRow="1" firstRow="1">
                <a:noFill/>
                <a:tableStyleId>{98FA0C49-A451-435C-8625-7B48D4FB6976}</a:tableStyleId>
              </a:tblPr>
              <a:tblGrid>
                <a:gridCol w="3861450"/>
                <a:gridCol w="3861450"/>
              </a:tblGrid>
              <a:tr h="349400">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Planet</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Population</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Zeelo</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5020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Merinoa</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380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Cardboard Box</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2</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Asteroid 9</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95</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19" name="Google Shape;1119;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20" name="Google Shape;1120;p67"/>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121" name="Google Shape;1121;p67"/>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1122" name="Google Shape;1122;p67"/>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7"/>
          <p:cNvSpPr txBox="1"/>
          <p:nvPr/>
        </p:nvSpPr>
        <p:spPr>
          <a:xfrm>
            <a:off x="1863650" y="1873225"/>
            <a:ext cx="65835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Light"/>
                <a:ea typeface="Roboto Light"/>
                <a:cs typeface="Roboto Light"/>
                <a:sym typeface="Roboto Light"/>
              </a:rPr>
              <a:t>Data analytics is about </a:t>
            </a:r>
            <a:br>
              <a:rPr lang="en" sz="4800">
                <a:solidFill>
                  <a:srgbClr val="FFFFFF"/>
                </a:solidFill>
                <a:latin typeface="Roboto Light"/>
                <a:ea typeface="Roboto Light"/>
                <a:cs typeface="Roboto Light"/>
                <a:sym typeface="Roboto Light"/>
              </a:rPr>
            </a:br>
            <a:r>
              <a:rPr lang="en" sz="4800">
                <a:solidFill>
                  <a:srgbClr val="FFFFFF"/>
                </a:solidFill>
                <a:latin typeface="Roboto Light"/>
                <a:ea typeface="Roboto Light"/>
                <a:cs typeface="Roboto Light"/>
                <a:sym typeface="Roboto Light"/>
              </a:rPr>
              <a:t>what </a:t>
            </a:r>
            <a:r>
              <a:rPr b="1" lang="en" sz="4800">
                <a:solidFill>
                  <a:srgbClr val="FF00FF"/>
                </a:solidFill>
                <a:latin typeface="Roboto"/>
                <a:ea typeface="Roboto"/>
                <a:cs typeface="Roboto"/>
                <a:sym typeface="Roboto"/>
              </a:rPr>
              <a:t>two</a:t>
            </a:r>
            <a:r>
              <a:rPr lang="en" sz="4800">
                <a:solidFill>
                  <a:srgbClr val="FFFFFF"/>
                </a:solidFill>
                <a:latin typeface="Roboto Light"/>
                <a:ea typeface="Roboto Light"/>
                <a:cs typeface="Roboto Light"/>
                <a:sym typeface="Roboto Light"/>
              </a:rPr>
              <a:t> things?</a:t>
            </a:r>
            <a:endParaRPr sz="4800">
              <a:solidFill>
                <a:srgbClr val="FFFFFF"/>
              </a:solidFill>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Google Shape;1585;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6" name="Google Shape;1586;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1587" name="Google Shape;1587;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88" name="Google Shape;1588;p112"/>
          <p:cNvGrpSpPr/>
          <p:nvPr/>
        </p:nvGrpSpPr>
        <p:grpSpPr>
          <a:xfrm>
            <a:off x="374086" y="658797"/>
            <a:ext cx="969876" cy="1032344"/>
            <a:chOff x="374077" y="658776"/>
            <a:chExt cx="1268973" cy="1350705"/>
          </a:xfrm>
        </p:grpSpPr>
        <p:pic>
          <p:nvPicPr>
            <p:cNvPr id="1589" name="Google Shape;1589;p112"/>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590" name="Google Shape;1590;p112"/>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591" name="Google Shape;1591;p112"/>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Assume this table is gigantic. How would we </a:t>
            </a:r>
            <a:r>
              <a:rPr b="1" lang="en" sz="1800">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1592" name="Google Shape;1592;p112"/>
          <p:cNvGraphicFramePr/>
          <p:nvPr/>
        </p:nvGraphicFramePr>
        <p:xfrm>
          <a:off x="710550" y="2637942"/>
          <a:ext cx="3000000" cy="3000000"/>
        </p:xfrm>
        <a:graphic>
          <a:graphicData uri="http://schemas.openxmlformats.org/drawingml/2006/table">
            <a:tbl>
              <a:tblPr bandRow="1" firstRow="1">
                <a:noFill/>
                <a:tableStyleId>{98FA0C49-A451-435C-8625-7B48D4FB6976}</a:tableStyleId>
              </a:tblPr>
              <a:tblGrid>
                <a:gridCol w="3861450"/>
                <a:gridCol w="3861450"/>
              </a:tblGrid>
              <a:tr h="349400">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Planet</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Population</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Zeelo</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5020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Merinoa</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380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Cardboard Box</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2</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Asteroid 9</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95</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grpSp>
        <p:nvGrpSpPr>
          <p:cNvPr id="1593" name="Google Shape;1593;p112"/>
          <p:cNvGrpSpPr/>
          <p:nvPr/>
        </p:nvGrpSpPr>
        <p:grpSpPr>
          <a:xfrm>
            <a:off x="1275482" y="1446696"/>
            <a:ext cx="1051008" cy="1093391"/>
            <a:chOff x="5390225" y="663425"/>
            <a:chExt cx="1344000" cy="1398199"/>
          </a:xfrm>
        </p:grpSpPr>
        <p:pic>
          <p:nvPicPr>
            <p:cNvPr id="1594" name="Google Shape;1594;p112"/>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595" name="Google Shape;1595;p112"/>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596" name="Google Shape;1596;p112"/>
          <p:cNvSpPr txBox="1"/>
          <p:nvPr/>
        </p:nvSpPr>
        <p:spPr>
          <a:xfrm>
            <a:off x="2174847" y="1728939"/>
            <a:ext cx="9450600" cy="528900"/>
          </a:xfrm>
          <a:prstGeom prst="rect">
            <a:avLst/>
          </a:prstGeom>
          <a:noFill/>
          <a:ln>
            <a:noFill/>
          </a:ln>
        </p:spPr>
        <p:txBody>
          <a:bodyPr anchorCtr="0" anchor="t" bIns="34275" lIns="342900" spcFirstLastPara="1" rIns="137150" wrap="square" tIns="68575">
            <a:noAutofit/>
          </a:bodyPr>
          <a:lstStyle/>
          <a:p>
            <a:pPr indent="0" lvl="0" marL="0" marR="0" rtl="0" algn="l">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=vlookup( &lt;value&gt;, &lt;full table&gt;, </a:t>
            </a:r>
            <a:endParaRPr sz="1800">
              <a:solidFill>
                <a:schemeClr val="dk1"/>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&lt;column to retrieve&gt;,&lt;match parameter&gt;)</a:t>
            </a:r>
            <a:endParaRPr sz="1800">
              <a:latin typeface="Inconsolata"/>
              <a:ea typeface="Inconsolata"/>
              <a:cs typeface="Inconsolata"/>
              <a:sym typeface="Inconsolata"/>
            </a:endParaRPr>
          </a:p>
          <a:p>
            <a:pPr indent="0" lvl="0" marL="0" marR="0" rtl="0" algn="l">
              <a:lnSpc>
                <a:spcPct val="100000"/>
              </a:lnSpc>
              <a:spcBef>
                <a:spcPts val="800"/>
              </a:spcBef>
              <a:spcAft>
                <a:spcPts val="0"/>
              </a:spcAft>
              <a:buClr>
                <a:schemeClr val="dk1"/>
              </a:buClr>
              <a:buSzPts val="1400"/>
              <a:buFont typeface="Arial"/>
              <a:buNone/>
            </a:pPr>
            <a:r>
              <a:t/>
            </a:r>
            <a:endParaRPr sz="1800">
              <a:solidFill>
                <a:schemeClr val="dk1"/>
              </a:solidFill>
              <a:latin typeface="Inconsolata"/>
              <a:ea typeface="Inconsolata"/>
              <a:cs typeface="Inconsolata"/>
              <a:sym typeface="Inconsolat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Google Shape;1601;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2" name="Google Shape;1602;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1603" name="Google Shape;1603;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604" name="Google Shape;1604;p113"/>
          <p:cNvGrpSpPr/>
          <p:nvPr/>
        </p:nvGrpSpPr>
        <p:grpSpPr>
          <a:xfrm>
            <a:off x="374086" y="658797"/>
            <a:ext cx="969876" cy="1032344"/>
            <a:chOff x="374077" y="658776"/>
            <a:chExt cx="1268973" cy="1350705"/>
          </a:xfrm>
        </p:grpSpPr>
        <p:pic>
          <p:nvPicPr>
            <p:cNvPr id="1605" name="Google Shape;1605;p113"/>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606" name="Google Shape;1606;p113"/>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607" name="Google Shape;1607;p113"/>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1608" name="Google Shape;1608;p113"/>
          <p:cNvGraphicFramePr/>
          <p:nvPr/>
        </p:nvGraphicFramePr>
        <p:xfrm>
          <a:off x="752035" y="2160613"/>
          <a:ext cx="3000000" cy="3000000"/>
        </p:xfrm>
        <a:graphic>
          <a:graphicData uri="http://schemas.openxmlformats.org/drawingml/2006/table">
            <a:tbl>
              <a:tblPr bandRow="1" firstRow="1">
                <a:noFill/>
                <a:tableStyleId>{98FA0C49-A451-435C-8625-7B48D4FB6976}</a:tableStyleId>
              </a:tblPr>
              <a:tblGrid>
                <a:gridCol w="1852425"/>
                <a:gridCol w="1852425"/>
                <a:gridCol w="1852425"/>
              </a:tblGrid>
              <a:tr h="408125">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Planet</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Population</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Species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3CA779"/>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Zeelo</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5020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Zoltans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Merinoa</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380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Murphies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Cardboard Box</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2</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Hambones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Asteroid 9</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95</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Asterisks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4" name="Google Shape;1614;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1615" name="Google Shape;1615;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616" name="Google Shape;1616;p114"/>
          <p:cNvGrpSpPr/>
          <p:nvPr/>
        </p:nvGrpSpPr>
        <p:grpSpPr>
          <a:xfrm>
            <a:off x="374086" y="658797"/>
            <a:ext cx="969876" cy="1032344"/>
            <a:chOff x="374077" y="658776"/>
            <a:chExt cx="1268973" cy="1350705"/>
          </a:xfrm>
        </p:grpSpPr>
        <p:pic>
          <p:nvPicPr>
            <p:cNvPr id="1617" name="Google Shape;1617;p114"/>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618" name="Google Shape;1618;p114"/>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619" name="Google Shape;1619;p114"/>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1620" name="Google Shape;1620;p114"/>
          <p:cNvGraphicFramePr/>
          <p:nvPr/>
        </p:nvGraphicFramePr>
        <p:xfrm>
          <a:off x="752035" y="2160613"/>
          <a:ext cx="3000000" cy="3000000"/>
        </p:xfrm>
        <a:graphic>
          <a:graphicData uri="http://schemas.openxmlformats.org/drawingml/2006/table">
            <a:tbl>
              <a:tblPr bandRow="1" firstRow="1">
                <a:noFill/>
                <a:tableStyleId>{98FA0C49-A451-435C-8625-7B48D4FB6976}</a:tableStyleId>
              </a:tblPr>
              <a:tblGrid>
                <a:gridCol w="1852425"/>
                <a:gridCol w="1852425"/>
                <a:gridCol w="1852425"/>
              </a:tblGrid>
              <a:tr h="408125">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Planet</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Population</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Species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3CA779"/>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Zeelo</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5020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Zoltans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Merinoa</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380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Murphies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Cardboard Box</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2</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Hambones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Asteroid 9</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95</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Asterisks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FFFF"/>
                    </a:solidFill>
                  </a:tcPr>
                </a:tc>
              </a:tr>
            </a:tbl>
          </a:graphicData>
        </a:graphic>
      </p:graphicFrame>
      <p:grpSp>
        <p:nvGrpSpPr>
          <p:cNvPr id="1621" name="Google Shape;1621;p114"/>
          <p:cNvGrpSpPr/>
          <p:nvPr/>
        </p:nvGrpSpPr>
        <p:grpSpPr>
          <a:xfrm>
            <a:off x="6486694" y="2160619"/>
            <a:ext cx="810900" cy="771235"/>
            <a:chOff x="462153" y="3493260"/>
            <a:chExt cx="1081200" cy="1028313"/>
          </a:xfrm>
        </p:grpSpPr>
        <p:pic>
          <p:nvPicPr>
            <p:cNvPr id="1622" name="Google Shape;1622;p114"/>
            <p:cNvPicPr preferRelativeResize="0"/>
            <p:nvPr/>
          </p:nvPicPr>
          <p:blipFill rotWithShape="1">
            <a:blip r:embed="rId4">
              <a:alphaModFix/>
            </a:blip>
            <a:srcRect b="0" l="0" r="0" t="0"/>
            <a:stretch/>
          </p:blipFill>
          <p:spPr>
            <a:xfrm>
              <a:off x="540564" y="3569681"/>
              <a:ext cx="924300" cy="951892"/>
            </a:xfrm>
            <a:prstGeom prst="rect">
              <a:avLst/>
            </a:prstGeom>
            <a:noFill/>
            <a:ln>
              <a:noFill/>
            </a:ln>
            <a:effectLst>
              <a:outerShdw blurRad="304800" sx="66000" rotWithShape="0" algn="ctr" dir="5400000" dist="12700" sy="66000">
                <a:srgbClr val="000000">
                  <a:alpha val="49800"/>
                </a:srgbClr>
              </a:outerShdw>
            </a:effectLst>
          </p:spPr>
        </p:pic>
        <p:sp>
          <p:nvSpPr>
            <p:cNvPr id="1623" name="Google Shape;1623;p114"/>
            <p:cNvSpPr txBox="1"/>
            <p:nvPr/>
          </p:nvSpPr>
          <p:spPr>
            <a:xfrm>
              <a:off x="462153" y="3493260"/>
              <a:ext cx="1081200" cy="866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3300"/>
                <a:buFont typeface="Courier"/>
                <a:buNone/>
              </a:pPr>
              <a:r>
                <a:rPr b="0" lang="en" sz="3300">
                  <a:solidFill>
                    <a:schemeClr val="lt1"/>
                  </a:solidFill>
                  <a:latin typeface="Courier"/>
                  <a:ea typeface="Courier"/>
                  <a:cs typeface="Courier"/>
                  <a:sym typeface="Courier"/>
                </a:rPr>
                <a:t>A</a:t>
              </a:r>
              <a:endParaRPr sz="1100"/>
            </a:p>
          </p:txBody>
        </p:sp>
      </p:grpSp>
      <p:sp>
        <p:nvSpPr>
          <p:cNvPr id="1624" name="Google Shape;1624;p114"/>
          <p:cNvSpPr txBox="1"/>
          <p:nvPr/>
        </p:nvSpPr>
        <p:spPr>
          <a:xfrm>
            <a:off x="6574853" y="2768157"/>
            <a:ext cx="4943700" cy="1251600"/>
          </a:xfrm>
          <a:prstGeom prst="rect">
            <a:avLst/>
          </a:prstGeom>
          <a:noFill/>
          <a:ln>
            <a:noFill/>
          </a:ln>
        </p:spPr>
        <p:txBody>
          <a:bodyPr anchorCtr="0" anchor="t" bIns="34275" lIns="342900" spcFirstLastPara="1" rIns="137150" wrap="square" tIns="68575">
            <a:noAutofit/>
          </a:bodyPr>
          <a:lstStyle/>
          <a:p>
            <a:pPr indent="0" lvl="0" marL="0" marR="0" rtl="0" algn="l">
              <a:lnSpc>
                <a:spcPct val="100000"/>
              </a:lnSpc>
              <a:spcBef>
                <a:spcPts val="0"/>
              </a:spcBef>
              <a:spcAft>
                <a:spcPts val="0"/>
              </a:spcAft>
              <a:buClr>
                <a:schemeClr val="dk1"/>
              </a:buClr>
              <a:buSzPts val="1700"/>
              <a:buFont typeface="Arial"/>
              <a:buNone/>
            </a:pPr>
            <a:r>
              <a:rPr lang="en" sz="1700">
                <a:solidFill>
                  <a:schemeClr val="dk1"/>
                </a:solidFill>
                <a:highlight>
                  <a:srgbClr val="00FFFF"/>
                </a:highlight>
                <a:latin typeface="Roboto"/>
                <a:ea typeface="Roboto"/>
                <a:cs typeface="Roboto"/>
                <a:sym typeface="Roboto"/>
              </a:rPr>
              <a:t>Asterisks</a:t>
            </a:r>
            <a:endParaRPr sz="1100">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Google Shape;1629;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0" name="Google Shape;1630;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1" name="Google Shape;1631;p11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Lookups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5" name="Shape 1635"/>
        <p:cNvGrpSpPr/>
        <p:nvPr/>
      </p:nvGrpSpPr>
      <p:grpSpPr>
        <a:xfrm>
          <a:off x="0" y="0"/>
          <a:ext cx="0" cy="0"/>
          <a:chOff x="0" y="0"/>
          <a:chExt cx="0" cy="0"/>
        </a:xfrm>
      </p:grpSpPr>
      <p:sp>
        <p:nvSpPr>
          <p:cNvPr id="1636" name="Google Shape;1636;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7" name="Google Shape;1637;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8" name="Google Shape;1638;p11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639" name="Google Shape;1639;p11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 </a:t>
            </a:r>
            <a:r>
              <a:rPr lang="en" sz="3000">
                <a:solidFill>
                  <a:schemeClr val="dk1"/>
                </a:solidFill>
                <a:latin typeface="Roboto Light"/>
                <a:ea typeface="Roboto Light"/>
                <a:cs typeface="Roboto Light"/>
                <a:sym typeface="Roboto Light"/>
              </a:rPr>
              <a:t>Product Pivot</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A small company selling electronics and electronic media has asked our class to create a table that visualizes the cost of their recent orders. Using lookups, create a pivot table that serves this purpose.</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Google Shape;1644;p11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15 minutes</a:t>
            </a:r>
            <a:endParaRPr/>
          </a:p>
        </p:txBody>
      </p:sp>
      <p:sp>
        <p:nvSpPr>
          <p:cNvPr id="1645" name="Google Shape;1645;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6" name="Google Shape;1646;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Product Pivot</a:t>
            </a:r>
            <a:endParaRPr>
              <a:latin typeface="Roboto Light"/>
              <a:ea typeface="Roboto Light"/>
              <a:cs typeface="Roboto Light"/>
              <a:sym typeface="Roboto Light"/>
            </a:endParaRPr>
          </a:p>
        </p:txBody>
      </p:sp>
      <p:sp>
        <p:nvSpPr>
          <p:cNvPr id="1647" name="Google Shape;1647;p11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48" name="Google Shape;1648;p117"/>
          <p:cNvSpPr/>
          <p:nvPr/>
        </p:nvSpPr>
        <p:spPr>
          <a:xfrm>
            <a:off x="1352550" y="1302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7"/>
          <p:cNvSpPr txBox="1"/>
          <p:nvPr>
            <p:ph idx="1" type="subTitle"/>
          </p:nvPr>
        </p:nvSpPr>
        <p:spPr>
          <a:xfrm>
            <a:off x="12225" y="13218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Determine the Product Price of each row in the Orders sheet by using a </a:t>
            </a:r>
            <a:r>
              <a:rPr lang="en" sz="1300">
                <a:solidFill>
                  <a:srgbClr val="FFFFFF"/>
                </a:solidFill>
                <a:highlight>
                  <a:srgbClr val="000000"/>
                </a:highlight>
                <a:latin typeface="Inconsolata"/>
                <a:ea typeface="Inconsolata"/>
                <a:cs typeface="Inconsolata"/>
                <a:sym typeface="Inconsolata"/>
              </a:rPr>
              <a:t>VLOOKUP()</a:t>
            </a:r>
            <a:r>
              <a:rPr lang="en" sz="1300">
                <a:latin typeface="Roboto"/>
                <a:ea typeface="Roboto"/>
                <a:cs typeface="Roboto"/>
                <a:sym typeface="Roboto"/>
              </a:rPr>
              <a:t> that references each row’s Product ID. (The Product Price of a row does not include shipping.)</a:t>
            </a:r>
            <a:endParaRPr sz="1300">
              <a:latin typeface="Roboto"/>
              <a:ea typeface="Roboto"/>
              <a:cs typeface="Roboto"/>
              <a:sym typeface="Roboto"/>
            </a:endParaRPr>
          </a:p>
        </p:txBody>
      </p:sp>
      <p:sp>
        <p:nvSpPr>
          <p:cNvPr id="1650" name="Google Shape;1650;p117"/>
          <p:cNvSpPr/>
          <p:nvPr/>
        </p:nvSpPr>
        <p:spPr>
          <a:xfrm>
            <a:off x="1352550" y="2154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7"/>
          <p:cNvSpPr/>
          <p:nvPr/>
        </p:nvSpPr>
        <p:spPr>
          <a:xfrm>
            <a:off x="1352550" y="2997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7"/>
          <p:cNvSpPr txBox="1"/>
          <p:nvPr>
            <p:ph idx="2" type="subTitle"/>
          </p:nvPr>
        </p:nvSpPr>
        <p:spPr>
          <a:xfrm>
            <a:off x="-12225" y="2157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Determine the Shipping Price of each row in the Orders sheet by using a </a:t>
            </a:r>
            <a:r>
              <a:rPr lang="en" sz="1300">
                <a:solidFill>
                  <a:srgbClr val="FFFFFF"/>
                </a:solidFill>
                <a:highlight>
                  <a:schemeClr val="dk1"/>
                </a:highlight>
                <a:latin typeface="Inconsolata"/>
                <a:ea typeface="Inconsolata"/>
                <a:cs typeface="Inconsolata"/>
                <a:sym typeface="Inconsolata"/>
              </a:rPr>
              <a:t>VLOOKUP()</a:t>
            </a:r>
            <a:r>
              <a:rPr lang="en" sz="1300">
                <a:solidFill>
                  <a:srgbClr val="FFFFFF"/>
                </a:solidFill>
                <a:latin typeface="Inconsolata"/>
                <a:ea typeface="Inconsolata"/>
                <a:cs typeface="Inconsolata"/>
                <a:sym typeface="Inconsolata"/>
              </a:rPr>
              <a:t> </a:t>
            </a:r>
            <a:r>
              <a:rPr lang="en">
                <a:latin typeface="Roboto"/>
                <a:ea typeface="Roboto"/>
                <a:cs typeface="Roboto"/>
                <a:sym typeface="Roboto"/>
              </a:rPr>
              <a:t>that references each row's Product ID.</a:t>
            </a:r>
            <a:endParaRPr>
              <a:latin typeface="Roboto"/>
              <a:ea typeface="Roboto"/>
              <a:cs typeface="Roboto"/>
              <a:sym typeface="Roboto"/>
            </a:endParaRPr>
          </a:p>
        </p:txBody>
      </p:sp>
      <p:sp>
        <p:nvSpPr>
          <p:cNvPr id="1653" name="Google Shape;1653;p117"/>
          <p:cNvSpPr txBox="1"/>
          <p:nvPr>
            <p:ph idx="3" type="subTitle"/>
          </p:nvPr>
        </p:nvSpPr>
        <p:spPr>
          <a:xfrm>
            <a:off x="0" y="3000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Select all data on the Orders sheet and create a new pivot table that calculates the sum </a:t>
            </a:r>
            <a:br>
              <a:rPr lang="en" sz="1300">
                <a:latin typeface="Roboto"/>
                <a:ea typeface="Roboto"/>
                <a:cs typeface="Roboto"/>
                <a:sym typeface="Roboto"/>
              </a:rPr>
            </a:br>
            <a:r>
              <a:rPr lang="en" sz="1300">
                <a:latin typeface="Roboto"/>
                <a:ea typeface="Roboto"/>
                <a:cs typeface="Roboto"/>
                <a:sym typeface="Roboto"/>
              </a:rPr>
              <a:t>of both Product Price and Shipping Price for each Order Number and Product ID.</a:t>
            </a:r>
            <a:endParaRPr sz="1300">
              <a:latin typeface="Roboto"/>
              <a:ea typeface="Roboto"/>
              <a:cs typeface="Roboto"/>
              <a:sym typeface="Roboto"/>
            </a:endParaRPr>
          </a:p>
        </p:txBody>
      </p:sp>
      <p:pic>
        <p:nvPicPr>
          <p:cNvPr id="1654" name="Google Shape;1654;p117"/>
          <p:cNvPicPr preferRelativeResize="0"/>
          <p:nvPr/>
        </p:nvPicPr>
        <p:blipFill rotWithShape="1">
          <a:blip r:embed="rId3">
            <a:alphaModFix/>
          </a:blip>
          <a:srcRect b="238" l="0" r="0" t="228"/>
          <a:stretch/>
        </p:blipFill>
        <p:spPr>
          <a:xfrm>
            <a:off x="429768" y="1326611"/>
            <a:ext cx="785566" cy="606900"/>
          </a:xfrm>
          <a:prstGeom prst="rect">
            <a:avLst/>
          </a:prstGeom>
          <a:noFill/>
          <a:ln>
            <a:noFill/>
          </a:ln>
        </p:spPr>
      </p:pic>
      <p:pic>
        <p:nvPicPr>
          <p:cNvPr id="1655" name="Google Shape;1655;p117"/>
          <p:cNvPicPr preferRelativeResize="0"/>
          <p:nvPr/>
        </p:nvPicPr>
        <p:blipFill rotWithShape="1">
          <a:blip r:embed="rId4">
            <a:alphaModFix/>
          </a:blip>
          <a:srcRect b="238" l="0" r="0" t="228"/>
          <a:stretch/>
        </p:blipFill>
        <p:spPr>
          <a:xfrm>
            <a:off x="429768" y="2150898"/>
            <a:ext cx="785566" cy="606900"/>
          </a:xfrm>
          <a:prstGeom prst="rect">
            <a:avLst/>
          </a:prstGeom>
          <a:noFill/>
          <a:ln>
            <a:noFill/>
          </a:ln>
        </p:spPr>
      </p:pic>
      <p:pic>
        <p:nvPicPr>
          <p:cNvPr id="1656" name="Google Shape;1656;p117"/>
          <p:cNvPicPr preferRelativeResize="0"/>
          <p:nvPr/>
        </p:nvPicPr>
        <p:blipFill rotWithShape="1">
          <a:blip r:embed="rId5">
            <a:alphaModFix/>
          </a:blip>
          <a:srcRect b="238" l="0" r="0" t="228"/>
          <a:stretch/>
        </p:blipFill>
        <p:spPr>
          <a:xfrm>
            <a:off x="429768" y="3006061"/>
            <a:ext cx="785566" cy="606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0" name="Shape 1660"/>
        <p:cNvGrpSpPr/>
        <p:nvPr/>
      </p:nvGrpSpPr>
      <p:grpSpPr>
        <a:xfrm>
          <a:off x="0" y="0"/>
          <a:ext cx="0" cy="0"/>
          <a:chOff x="0" y="0"/>
          <a:chExt cx="0" cy="0"/>
        </a:xfrm>
      </p:grpSpPr>
      <p:sp>
        <p:nvSpPr>
          <p:cNvPr id="1661" name="Google Shape;1661;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2" name="Google Shape;1662;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sp>
        <p:nvSpPr>
          <p:cNvPr id="1667" name="Google Shape;1667;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8" name="Google Shape;1668;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9" name="Google Shape;1669;p11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pic>
        <p:nvPicPr>
          <p:cNvPr id="1128" name="Google Shape;1128;p68"/>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129" name="Google Shape;1129;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0" name="Google Shape;1130;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1" name="Google Shape;1131;p68"/>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1132" name="Google Shape;1132;p68"/>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8"/>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latin typeface="Roboto Light"/>
                <a:ea typeface="Roboto Light"/>
                <a:cs typeface="Roboto Light"/>
                <a:sym typeface="Roboto Light"/>
              </a:rPr>
              <a:t>Fundamentally, data analytics </a:t>
            </a:r>
            <a:br>
              <a:rPr lang="en" sz="3600">
                <a:solidFill>
                  <a:schemeClr val="dk1"/>
                </a:solidFill>
                <a:latin typeface="Roboto Light"/>
                <a:ea typeface="Roboto Light"/>
                <a:cs typeface="Roboto Light"/>
                <a:sym typeface="Roboto Light"/>
              </a:rPr>
            </a:br>
            <a:r>
              <a:rPr lang="en" sz="3600">
                <a:solidFill>
                  <a:schemeClr val="dk1"/>
                </a:solidFill>
                <a:latin typeface="Roboto Light"/>
                <a:ea typeface="Roboto Light"/>
                <a:cs typeface="Roboto Light"/>
                <a:sym typeface="Roboto Light"/>
              </a:rPr>
              <a:t>is about </a:t>
            </a:r>
            <a:r>
              <a:rPr b="1" lang="en" sz="3600">
                <a:solidFill>
                  <a:schemeClr val="dk1"/>
                </a:solidFill>
                <a:latin typeface="Roboto"/>
                <a:ea typeface="Roboto"/>
                <a:cs typeface="Roboto"/>
                <a:sym typeface="Roboto"/>
              </a:rPr>
              <a:t>storytelling</a:t>
            </a:r>
            <a:r>
              <a:rPr lang="en" sz="3600">
                <a:solidFill>
                  <a:schemeClr val="dk1"/>
                </a:solidFill>
                <a:latin typeface="Roboto Light"/>
                <a:ea typeface="Roboto Light"/>
                <a:cs typeface="Roboto Light"/>
                <a:sym typeface="Roboto Light"/>
              </a:rPr>
              <a:t> and </a:t>
            </a:r>
            <a:r>
              <a:rPr b="1" lang="en" sz="3600">
                <a:solidFill>
                  <a:schemeClr val="dk1"/>
                </a:solidFill>
                <a:latin typeface="Roboto"/>
                <a:ea typeface="Roboto"/>
                <a:cs typeface="Roboto"/>
                <a:sym typeface="Roboto"/>
              </a:rPr>
              <a:t>truth-telling.</a:t>
            </a:r>
            <a:endParaRPr b="1" sz="3600">
              <a:solidFill>
                <a:schemeClr val="dk1"/>
              </a:solidFill>
              <a:latin typeface="Roboto"/>
              <a:ea typeface="Roboto"/>
              <a:cs typeface="Roboto"/>
              <a:sym typeface="Roboto"/>
            </a:endParaRPr>
          </a:p>
          <a:p>
            <a:pPr indent="0" lvl="0" marL="0" rtl="0" algn="l">
              <a:spcBef>
                <a:spcPts val="0"/>
              </a:spcBef>
              <a:spcAft>
                <a:spcPts val="0"/>
              </a:spcAft>
              <a:buNone/>
            </a:pPr>
            <a:r>
              <a:t/>
            </a:r>
            <a:endParaRPr sz="4800">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9" name="Google Shape;1139;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40" name="Google Shape;1140;p69"/>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141" name="Google Shape;1141;p69"/>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1142" name="Google Shape;1142;p69"/>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9"/>
          <p:cNvSpPr txBox="1"/>
          <p:nvPr/>
        </p:nvSpPr>
        <p:spPr>
          <a:xfrm>
            <a:off x="1863650" y="1873225"/>
            <a:ext cx="6846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latin typeface="Roboto Light"/>
                <a:ea typeface="Roboto Light"/>
                <a:cs typeface="Roboto Light"/>
                <a:sym typeface="Roboto Light"/>
              </a:rPr>
              <a:t>What are the steps in </a:t>
            </a:r>
            <a:br>
              <a:rPr lang="en" sz="4200">
                <a:solidFill>
                  <a:srgbClr val="FFFFFF"/>
                </a:solidFill>
                <a:latin typeface="Roboto Light"/>
                <a:ea typeface="Roboto Light"/>
                <a:cs typeface="Roboto Light"/>
                <a:sym typeface="Roboto Light"/>
              </a:rPr>
            </a:br>
            <a:r>
              <a:rPr lang="en" sz="4200">
                <a:solidFill>
                  <a:srgbClr val="FFFFFF"/>
                </a:solidFill>
                <a:latin typeface="Roboto Light"/>
                <a:ea typeface="Roboto Light"/>
                <a:cs typeface="Roboto Light"/>
                <a:sym typeface="Roboto Light"/>
              </a:rPr>
              <a:t>the </a:t>
            </a:r>
            <a:r>
              <a:rPr b="1" lang="en" sz="4200">
                <a:solidFill>
                  <a:srgbClr val="FF00FF"/>
                </a:solidFill>
                <a:latin typeface="Roboto"/>
                <a:ea typeface="Roboto"/>
                <a:cs typeface="Roboto"/>
                <a:sym typeface="Roboto"/>
              </a:rPr>
              <a:t>Analytics Paradigm</a:t>
            </a:r>
            <a:r>
              <a:rPr lang="en" sz="4200">
                <a:solidFill>
                  <a:srgbClr val="FFFFFF"/>
                </a:solidFill>
                <a:latin typeface="Roboto Light"/>
                <a:ea typeface="Roboto Light"/>
                <a:cs typeface="Roboto Light"/>
                <a:sym typeface="Roboto Light"/>
              </a:rPr>
              <a:t>?</a:t>
            </a:r>
            <a:endParaRPr sz="4200">
              <a:solidFill>
                <a:srgbClr val="FFFFFF"/>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70"/>
          <p:cNvSpPr/>
          <p:nvPr/>
        </p:nvSpPr>
        <p:spPr>
          <a:xfrm rot="2700000">
            <a:off x="4962685" y="1897830"/>
            <a:ext cx="994823" cy="952543"/>
          </a:xfrm>
          <a:prstGeom prst="roundRect">
            <a:avLst>
              <a:gd fmla="val 16667" name="adj"/>
            </a:avLst>
          </a:prstGeom>
          <a:solidFill>
            <a:srgbClr val="AB7CAA">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49" name="Google Shape;1149;p70"/>
          <p:cNvSpPr/>
          <p:nvPr/>
        </p:nvSpPr>
        <p:spPr>
          <a:xfrm rot="2700000">
            <a:off x="543449" y="2794461"/>
            <a:ext cx="994823" cy="952543"/>
          </a:xfrm>
          <a:prstGeom prst="roundRect">
            <a:avLst>
              <a:gd fmla="val 16667" name="adj"/>
            </a:avLst>
          </a:prstGeom>
          <a:solidFill>
            <a:srgbClr val="F2F778">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0" name="Google Shape;1150;p70"/>
          <p:cNvSpPr/>
          <p:nvPr/>
        </p:nvSpPr>
        <p:spPr>
          <a:xfrm rot="2700000">
            <a:off x="784649" y="3639494"/>
            <a:ext cx="460160" cy="460160"/>
          </a:xfrm>
          <a:prstGeom prst="roundRect">
            <a:avLst>
              <a:gd fmla="val 21222" name="adj"/>
            </a:avLst>
          </a:prstGeom>
          <a:solidFill>
            <a:srgbClr val="F2F778">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1" name="Google Shape;1151;p70"/>
          <p:cNvSpPr/>
          <p:nvPr/>
        </p:nvSpPr>
        <p:spPr>
          <a:xfrm rot="2700000">
            <a:off x="1408864" y="1900459"/>
            <a:ext cx="994823" cy="952543"/>
          </a:xfrm>
          <a:prstGeom prst="roundRect">
            <a:avLst>
              <a:gd fmla="val 16667" name="adj"/>
            </a:avLst>
          </a:prstGeom>
          <a:solidFill>
            <a:srgbClr val="AFCA54">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2" name="Google Shape;1152;p70"/>
          <p:cNvSpPr/>
          <p:nvPr/>
        </p:nvSpPr>
        <p:spPr>
          <a:xfrm rot="2700000">
            <a:off x="2305663" y="2778727"/>
            <a:ext cx="994823" cy="952543"/>
          </a:xfrm>
          <a:prstGeom prst="roundRect">
            <a:avLst>
              <a:gd fmla="val 16667" name="adj"/>
            </a:avLst>
          </a:prstGeom>
          <a:solidFill>
            <a:srgbClr val="3CA779">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3" name="Google Shape;1153;p70"/>
          <p:cNvSpPr/>
          <p:nvPr/>
        </p:nvSpPr>
        <p:spPr>
          <a:xfrm rot="2700000">
            <a:off x="3195031" y="1906273"/>
            <a:ext cx="994823" cy="952543"/>
          </a:xfrm>
          <a:prstGeom prst="roundRect">
            <a:avLst>
              <a:gd fmla="val 16667" name="adj"/>
            </a:avLst>
          </a:prstGeom>
          <a:solidFill>
            <a:srgbClr val="009193">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4" name="Google Shape;1154;p70"/>
          <p:cNvSpPr/>
          <p:nvPr/>
        </p:nvSpPr>
        <p:spPr>
          <a:xfrm rot="2700000">
            <a:off x="4084400" y="2783977"/>
            <a:ext cx="994823" cy="952543"/>
          </a:xfrm>
          <a:prstGeom prst="roundRect">
            <a:avLst>
              <a:gd fmla="val 16667" name="adj"/>
            </a:avLst>
          </a:prstGeom>
          <a:solidFill>
            <a:srgbClr val="B6D6FF">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5" name="Google Shape;1155;p70"/>
          <p:cNvSpPr/>
          <p:nvPr/>
        </p:nvSpPr>
        <p:spPr>
          <a:xfrm rot="2700000">
            <a:off x="5852054" y="2794462"/>
            <a:ext cx="994823" cy="952543"/>
          </a:xfrm>
          <a:prstGeom prst="roundRect">
            <a:avLst>
              <a:gd fmla="val 16667" name="adj"/>
            </a:avLst>
          </a:prstGeom>
          <a:solidFill>
            <a:srgbClr val="FFD966">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6" name="Google Shape;1156;p70"/>
          <p:cNvSpPr/>
          <p:nvPr/>
        </p:nvSpPr>
        <p:spPr>
          <a:xfrm rot="2700000">
            <a:off x="6730338" y="1899413"/>
            <a:ext cx="994823" cy="952543"/>
          </a:xfrm>
          <a:prstGeom prst="roundRect">
            <a:avLst>
              <a:gd fmla="val 16667" name="adj"/>
            </a:avLst>
          </a:prstGeom>
          <a:solidFill>
            <a:srgbClr val="FFC000">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7" name="Google Shape;1157;p70"/>
          <p:cNvSpPr/>
          <p:nvPr/>
        </p:nvSpPr>
        <p:spPr>
          <a:xfrm rot="2700000">
            <a:off x="7625351" y="2788488"/>
            <a:ext cx="994823" cy="952543"/>
          </a:xfrm>
          <a:prstGeom prst="roundRect">
            <a:avLst>
              <a:gd fmla="val 16667" name="adj"/>
            </a:avLst>
          </a:prstGeom>
          <a:solidFill>
            <a:srgbClr val="F4B081">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8" name="Google Shape;1158;p70"/>
          <p:cNvSpPr/>
          <p:nvPr/>
        </p:nvSpPr>
        <p:spPr>
          <a:xfrm rot="2700000">
            <a:off x="2553471" y="3639494"/>
            <a:ext cx="460160" cy="460160"/>
          </a:xfrm>
          <a:prstGeom prst="roundRect">
            <a:avLst>
              <a:gd fmla="val 21222" name="adj"/>
            </a:avLst>
          </a:prstGeom>
          <a:solidFill>
            <a:srgbClr val="3CA779">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9" name="Google Shape;1159;p70"/>
          <p:cNvSpPr/>
          <p:nvPr/>
        </p:nvSpPr>
        <p:spPr>
          <a:xfrm rot="2700000">
            <a:off x="1686319" y="2704785"/>
            <a:ext cx="460160" cy="460160"/>
          </a:xfrm>
          <a:prstGeom prst="roundRect">
            <a:avLst>
              <a:gd fmla="val 21222" name="adj"/>
            </a:avLst>
          </a:prstGeom>
          <a:solidFill>
            <a:srgbClr val="AFCA54">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0" name="Google Shape;1160;p70"/>
          <p:cNvSpPr/>
          <p:nvPr/>
        </p:nvSpPr>
        <p:spPr>
          <a:xfrm rot="2700000">
            <a:off x="3456834" y="2698984"/>
            <a:ext cx="460160" cy="460160"/>
          </a:xfrm>
          <a:prstGeom prst="roundRect">
            <a:avLst>
              <a:gd fmla="val 21222" name="adj"/>
            </a:avLst>
          </a:prstGeom>
          <a:solidFill>
            <a:srgbClr val="009193">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1" name="Google Shape;1161;p70"/>
          <p:cNvSpPr/>
          <p:nvPr/>
        </p:nvSpPr>
        <p:spPr>
          <a:xfrm rot="2700000">
            <a:off x="4332353" y="3639494"/>
            <a:ext cx="460160" cy="460160"/>
          </a:xfrm>
          <a:prstGeom prst="roundRect">
            <a:avLst>
              <a:gd fmla="val 21222" name="adj"/>
            </a:avLst>
          </a:prstGeom>
          <a:solidFill>
            <a:srgbClr val="B6D6FF">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2" name="Google Shape;1162;p70"/>
          <p:cNvSpPr/>
          <p:nvPr/>
        </p:nvSpPr>
        <p:spPr>
          <a:xfrm rot="2700000">
            <a:off x="5238381" y="2715303"/>
            <a:ext cx="460160" cy="460160"/>
          </a:xfrm>
          <a:prstGeom prst="roundRect">
            <a:avLst>
              <a:gd fmla="val 21222" name="adj"/>
            </a:avLst>
          </a:prstGeom>
          <a:solidFill>
            <a:srgbClr val="AB7CAA">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3" name="Google Shape;1163;p70"/>
          <p:cNvSpPr/>
          <p:nvPr/>
        </p:nvSpPr>
        <p:spPr>
          <a:xfrm rot="2700000">
            <a:off x="6107927" y="3645393"/>
            <a:ext cx="460160" cy="460160"/>
          </a:xfrm>
          <a:prstGeom prst="roundRect">
            <a:avLst>
              <a:gd fmla="val 21222" name="adj"/>
            </a:avLst>
          </a:prstGeom>
          <a:solidFill>
            <a:srgbClr val="FFD966">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4" name="Google Shape;1164;p70"/>
          <p:cNvSpPr/>
          <p:nvPr/>
        </p:nvSpPr>
        <p:spPr>
          <a:xfrm rot="2700000">
            <a:off x="7007987" y="2729957"/>
            <a:ext cx="460160" cy="460160"/>
          </a:xfrm>
          <a:prstGeom prst="roundRect">
            <a:avLst>
              <a:gd fmla="val 21222" name="adj"/>
            </a:avLst>
          </a:prstGeom>
          <a:solidFill>
            <a:srgbClr val="FFC000">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5" name="Google Shape;1165;p70"/>
          <p:cNvSpPr/>
          <p:nvPr/>
        </p:nvSpPr>
        <p:spPr>
          <a:xfrm rot="2700000">
            <a:off x="7875581" y="3602153"/>
            <a:ext cx="460160" cy="460160"/>
          </a:xfrm>
          <a:prstGeom prst="roundRect">
            <a:avLst>
              <a:gd fmla="val 21222" name="adj"/>
            </a:avLst>
          </a:prstGeom>
          <a:solidFill>
            <a:srgbClr val="F4B081">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6" name="Google Shape;1166;p70"/>
          <p:cNvSpPr txBox="1"/>
          <p:nvPr/>
        </p:nvSpPr>
        <p:spPr>
          <a:xfrm>
            <a:off x="2049876" y="3119230"/>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Define Strategy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and Metrics</a:t>
            </a:r>
            <a:endParaRPr sz="1100"/>
          </a:p>
        </p:txBody>
      </p:sp>
      <p:sp>
        <p:nvSpPr>
          <p:cNvPr id="1167" name="Google Shape;1167;p70"/>
          <p:cNvSpPr txBox="1"/>
          <p:nvPr/>
        </p:nvSpPr>
        <p:spPr>
          <a:xfrm>
            <a:off x="262505" y="3093050"/>
            <a:ext cx="1528354" cy="45703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Decompose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the Ask</a:t>
            </a:r>
            <a:endParaRPr sz="1100"/>
          </a:p>
        </p:txBody>
      </p:sp>
      <p:sp>
        <p:nvSpPr>
          <p:cNvPr id="1168" name="Google Shape;1168;p70"/>
          <p:cNvSpPr txBox="1"/>
          <p:nvPr/>
        </p:nvSpPr>
        <p:spPr>
          <a:xfrm>
            <a:off x="3808963" y="3086226"/>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Retrieve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the Data</a:t>
            </a:r>
            <a:endParaRPr sz="1100"/>
          </a:p>
        </p:txBody>
      </p:sp>
      <p:sp>
        <p:nvSpPr>
          <p:cNvPr id="1169" name="Google Shape;1169;p70"/>
          <p:cNvSpPr txBox="1"/>
          <p:nvPr/>
        </p:nvSpPr>
        <p:spPr>
          <a:xfrm>
            <a:off x="5589222" y="3100365"/>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Analyze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for Trends</a:t>
            </a:r>
            <a:endParaRPr sz="1100"/>
          </a:p>
        </p:txBody>
      </p:sp>
      <p:sp>
        <p:nvSpPr>
          <p:cNvPr id="1170" name="Google Shape;1170;p70"/>
          <p:cNvSpPr txBox="1"/>
          <p:nvPr/>
        </p:nvSpPr>
        <p:spPr>
          <a:xfrm>
            <a:off x="7353142" y="3071397"/>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Make the Call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or Tell the Story</a:t>
            </a:r>
            <a:endParaRPr sz="1100"/>
          </a:p>
        </p:txBody>
      </p:sp>
      <p:sp>
        <p:nvSpPr>
          <p:cNvPr id="1171" name="Google Shape;1171;p70"/>
          <p:cNvSpPr txBox="1"/>
          <p:nvPr/>
        </p:nvSpPr>
        <p:spPr>
          <a:xfrm>
            <a:off x="2922737" y="2120032"/>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Build Data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Retrieval Plan</a:t>
            </a:r>
            <a:endParaRPr sz="1100"/>
          </a:p>
        </p:txBody>
      </p:sp>
      <p:sp>
        <p:nvSpPr>
          <p:cNvPr id="1172" name="Google Shape;1172;p70"/>
          <p:cNvSpPr txBox="1"/>
          <p:nvPr/>
        </p:nvSpPr>
        <p:spPr>
          <a:xfrm>
            <a:off x="1123877" y="2131126"/>
            <a:ext cx="1528354" cy="45703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Identify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Data Sources</a:t>
            </a:r>
            <a:endParaRPr sz="1100"/>
          </a:p>
        </p:txBody>
      </p:sp>
      <p:sp>
        <p:nvSpPr>
          <p:cNvPr id="1173" name="Google Shape;1173;p70"/>
          <p:cNvSpPr txBox="1"/>
          <p:nvPr/>
        </p:nvSpPr>
        <p:spPr>
          <a:xfrm>
            <a:off x="4704284" y="2146189"/>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Assemble</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 and Clean</a:t>
            </a:r>
            <a:endParaRPr sz="1100"/>
          </a:p>
        </p:txBody>
      </p:sp>
      <p:sp>
        <p:nvSpPr>
          <p:cNvPr id="1174" name="Google Shape;1174;p70"/>
          <p:cNvSpPr txBox="1"/>
          <p:nvPr/>
        </p:nvSpPr>
        <p:spPr>
          <a:xfrm>
            <a:off x="6473890" y="2168220"/>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Acknowledge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Limitations</a:t>
            </a:r>
            <a:endParaRPr sz="1100"/>
          </a:p>
        </p:txBody>
      </p:sp>
      <p:pic>
        <p:nvPicPr>
          <p:cNvPr id="1175" name="Google Shape;1175;p70"/>
          <p:cNvPicPr preferRelativeResize="0"/>
          <p:nvPr/>
        </p:nvPicPr>
        <p:blipFill rotWithShape="1">
          <a:blip r:embed="rId3">
            <a:alphaModFix/>
          </a:blip>
          <a:srcRect b="0" l="0" r="0" t="0"/>
          <a:stretch/>
        </p:blipFill>
        <p:spPr>
          <a:xfrm>
            <a:off x="90759" y="1480830"/>
            <a:ext cx="8962483" cy="2708228"/>
          </a:xfrm>
          <a:prstGeom prst="rect">
            <a:avLst/>
          </a:prstGeom>
          <a:noFill/>
          <a:ln>
            <a:noFill/>
          </a:ln>
        </p:spPr>
      </p:pic>
      <p:sp>
        <p:nvSpPr>
          <p:cNvPr id="1176" name="Google Shape;1176;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Analytics Paradigm</a:t>
            </a:r>
            <a:endParaRPr/>
          </a:p>
        </p:txBody>
      </p:sp>
      <p:sp>
        <p:nvSpPr>
          <p:cNvPr id="1177" name="Google Shape;1177;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Regardless of type or industry, this paradigm provides a repeatable pathway for effective data problem solving.</a:t>
            </a:r>
            <a:endParaRPr/>
          </a:p>
        </p:txBody>
      </p:sp>
      <p:sp>
        <p:nvSpPr>
          <p:cNvPr id="1178" name="Google Shape;1178;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79" name="Google Shape;1179;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Let’s Start with the Basics</a:t>
            </a:r>
            <a:endParaRPr/>
          </a:p>
        </p:txBody>
      </p:sp>
      <p:sp>
        <p:nvSpPr>
          <p:cNvPr id="1185" name="Google Shape;1185;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86" name="Google Shape;1186;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7" name="Google Shape;1187;p71"/>
          <p:cNvPicPr preferRelativeResize="0"/>
          <p:nvPr/>
        </p:nvPicPr>
        <p:blipFill>
          <a:blip r:embed="rId3">
            <a:alphaModFix/>
          </a:blip>
          <a:stretch>
            <a:fillRect/>
          </a:stretch>
        </p:blipFill>
        <p:spPr>
          <a:xfrm>
            <a:off x="-12300" y="1430025"/>
            <a:ext cx="9144000" cy="23621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